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7" r:id="rId8"/>
    <p:sldId id="262" r:id="rId9"/>
    <p:sldId id="263" r:id="rId10"/>
    <p:sldId id="264" r:id="rId11"/>
    <p:sldId id="265"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7" d="100"/>
          <a:sy n="57" d="100"/>
        </p:scale>
        <p:origin x="-96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0D5DC4AF-14DC-45A1-8307-252C6F9EA2FA}" type="datetimeFigureOut">
              <a:rPr lang="es-ES" smtClean="0"/>
              <a:t>22/09/2011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872CBC7-1EC2-4828-B83A-2ABCEA5176D3}"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D5DC4AF-14DC-45A1-8307-252C6F9EA2FA}" type="datetimeFigureOut">
              <a:rPr lang="es-ES" smtClean="0"/>
              <a:t>22/09/2011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872CBC7-1EC2-4828-B83A-2ABCEA5176D3}"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D5DC4AF-14DC-45A1-8307-252C6F9EA2FA}" type="datetimeFigureOut">
              <a:rPr lang="es-ES" smtClean="0"/>
              <a:t>22/09/2011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872CBC7-1EC2-4828-B83A-2ABCEA5176D3}"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D5DC4AF-14DC-45A1-8307-252C6F9EA2FA}" type="datetimeFigureOut">
              <a:rPr lang="es-ES" smtClean="0"/>
              <a:t>22/09/2011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872CBC7-1EC2-4828-B83A-2ABCEA5176D3}"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D5DC4AF-14DC-45A1-8307-252C6F9EA2FA}" type="datetimeFigureOut">
              <a:rPr lang="es-ES" smtClean="0"/>
              <a:t>22/09/2011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872CBC7-1EC2-4828-B83A-2ABCEA5176D3}"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0D5DC4AF-14DC-45A1-8307-252C6F9EA2FA}" type="datetimeFigureOut">
              <a:rPr lang="es-ES" smtClean="0"/>
              <a:t>22/09/2011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872CBC7-1EC2-4828-B83A-2ABCEA5176D3}"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0D5DC4AF-14DC-45A1-8307-252C6F9EA2FA}" type="datetimeFigureOut">
              <a:rPr lang="es-ES" smtClean="0"/>
              <a:t>22/09/2011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5872CBC7-1EC2-4828-B83A-2ABCEA5176D3}"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0D5DC4AF-14DC-45A1-8307-252C6F9EA2FA}" type="datetimeFigureOut">
              <a:rPr lang="es-ES" smtClean="0"/>
              <a:t>22/09/2011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5872CBC7-1EC2-4828-B83A-2ABCEA5176D3}"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D5DC4AF-14DC-45A1-8307-252C6F9EA2FA}" type="datetimeFigureOut">
              <a:rPr lang="es-ES" smtClean="0"/>
              <a:t>22/09/2011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5872CBC7-1EC2-4828-B83A-2ABCEA5176D3}"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D5DC4AF-14DC-45A1-8307-252C6F9EA2FA}" type="datetimeFigureOut">
              <a:rPr lang="es-ES" smtClean="0"/>
              <a:t>22/09/2011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872CBC7-1EC2-4828-B83A-2ABCEA5176D3}"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D5DC4AF-14DC-45A1-8307-252C6F9EA2FA}" type="datetimeFigureOut">
              <a:rPr lang="es-ES" smtClean="0"/>
              <a:t>22/09/2011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872CBC7-1EC2-4828-B83A-2ABCEA5176D3}"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5DC4AF-14DC-45A1-8307-252C6F9EA2FA}" type="datetimeFigureOut">
              <a:rPr lang="es-ES" smtClean="0"/>
              <a:t>22/09/2011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72CBC7-1EC2-4828-B83A-2ABCEA5176D3}"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547664" y="188640"/>
            <a:ext cx="6264696" cy="3046988"/>
          </a:xfrm>
          <a:prstGeom prst="rect">
            <a:avLst/>
          </a:prstGeom>
          <a:noFill/>
        </p:spPr>
        <p:txBody>
          <a:bodyPr wrap="square" lIns="91440" tIns="45720" rIns="91440" bIns="45720">
            <a:spAutoFit/>
          </a:bodyPr>
          <a:lstStyle/>
          <a:p>
            <a:pPr algn="ctr"/>
            <a:r>
              <a:rPr lang="es-ES" sz="9600" b="0" cap="none" spc="0" dirty="0" smtClean="0">
                <a:ln w="18415" cmpd="sng">
                  <a:solidFill>
                    <a:srgbClr val="FFFFFF"/>
                  </a:solidFill>
                  <a:prstDash val="solid"/>
                </a:ln>
                <a:solidFill>
                  <a:schemeClr val="bg1"/>
                </a:solidFill>
                <a:effectLst>
                  <a:glow rad="101600">
                    <a:schemeClr val="accent2">
                      <a:satMod val="175000"/>
                      <a:alpha val="40000"/>
                    </a:schemeClr>
                  </a:glow>
                  <a:outerShdw blurRad="63500" dir="3600000" algn="tl" rotWithShape="0">
                    <a:srgbClr val="000000">
                      <a:alpha val="70000"/>
                    </a:srgbClr>
                  </a:outerShdw>
                </a:effectLst>
                <a:latin typeface="Cooper Black" pitchFamily="18" charset="0"/>
              </a:rPr>
              <a:t>Leyes de newton</a:t>
            </a:r>
            <a:endParaRPr lang="es-ES" sz="9600" b="0" cap="none" spc="0" dirty="0">
              <a:ln w="18415" cmpd="sng">
                <a:solidFill>
                  <a:srgbClr val="FFFFFF"/>
                </a:solidFill>
                <a:prstDash val="solid"/>
              </a:ln>
              <a:solidFill>
                <a:schemeClr val="bg1"/>
              </a:solidFill>
              <a:effectLst>
                <a:glow rad="101600">
                  <a:schemeClr val="accent2">
                    <a:satMod val="175000"/>
                    <a:alpha val="40000"/>
                  </a:schemeClr>
                </a:glow>
                <a:outerShdw blurRad="63500" dir="3600000" algn="tl" rotWithShape="0">
                  <a:srgbClr val="000000">
                    <a:alpha val="70000"/>
                  </a:srgbClr>
                </a:outerShdw>
              </a:effectLst>
              <a:latin typeface="Cooper Black" pitchFamily="18" charset="0"/>
            </a:endParaRPr>
          </a:p>
        </p:txBody>
      </p:sp>
      <p:pic>
        <p:nvPicPr>
          <p:cNvPr id="11266" name="Picture 2" descr="http://1.bp.blogspot.com/_B4sioA1as-w/TNjFHcEztvI/AAAAAAAAABw/8KYoehlCT6Q/s1600/newton.ps.jpg"/>
          <p:cNvPicPr>
            <a:picLocks noChangeAspect="1" noChangeArrowheads="1"/>
          </p:cNvPicPr>
          <p:nvPr/>
        </p:nvPicPr>
        <p:blipFill>
          <a:blip r:embed="rId3" cstate="print"/>
          <a:srcRect/>
          <a:stretch>
            <a:fillRect/>
          </a:stretch>
        </p:blipFill>
        <p:spPr bwMode="auto">
          <a:xfrm>
            <a:off x="2339752" y="3284984"/>
            <a:ext cx="3436640" cy="3284984"/>
          </a:xfrm>
          <a:prstGeom prst="rect">
            <a:avLst/>
          </a:prstGeom>
          <a:noFill/>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4">
                                            <p:txEl>
                                              <p:pRg st="0" end="0"/>
                                            </p:txEl>
                                          </p:spTgt>
                                        </p:tgtEl>
                                        <p:attrNameLst>
                                          <p:attrName>style.color</p:attrName>
                                        </p:attrNameLst>
                                      </p:cBhvr>
                                      <p:to>
                                        <p:clrVal>
                                          <a:schemeClr val="accent2"/>
                                        </p:clrVal>
                                      </p:to>
                                    </p:set>
                                    <p:set>
                                      <p:cBhvr>
                                        <p:cTn id="7" dur="500" fill="hold"/>
                                        <p:tgtEl>
                                          <p:spTgt spid="4">
                                            <p:txEl>
                                              <p:pRg st="0" end="0"/>
                                            </p:txEl>
                                          </p:spTgt>
                                        </p:tgtEl>
                                        <p:attrNameLst>
                                          <p:attrName>fillcolor</p:attrName>
                                        </p:attrNameLst>
                                      </p:cBhvr>
                                      <p:to>
                                        <p:clrVal>
                                          <a:schemeClr val="accent2"/>
                                        </p:clrVal>
                                      </p:to>
                                    </p:set>
                                    <p:set>
                                      <p:cBhvr>
                                        <p:cTn id="8" dur="500" fill="hold"/>
                                        <p:tgtEl>
                                          <p:spTgt spid="4">
                                            <p:txEl>
                                              <p:pRg st="0" end="0"/>
                                            </p:txEl>
                                          </p:spTgt>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266"/>
                                        </p:tgtEl>
                                        <p:attrNameLst>
                                          <p:attrName>style.visibility</p:attrName>
                                        </p:attrNameLst>
                                      </p:cBhvr>
                                      <p:to>
                                        <p:strVal val="visible"/>
                                      </p:to>
                                    </p:set>
                                    <p:anim calcmode="lin" valueType="num">
                                      <p:cBhvr additive="base">
                                        <p:cTn id="13" dur="500" fill="hold"/>
                                        <p:tgtEl>
                                          <p:spTgt spid="11266"/>
                                        </p:tgtEl>
                                        <p:attrNameLst>
                                          <p:attrName>ppt_x</p:attrName>
                                        </p:attrNameLst>
                                      </p:cBhvr>
                                      <p:tavLst>
                                        <p:tav tm="0">
                                          <p:val>
                                            <p:strVal val="#ppt_x"/>
                                          </p:val>
                                        </p:tav>
                                        <p:tav tm="100000">
                                          <p:val>
                                            <p:strVal val="#ppt_x"/>
                                          </p:val>
                                        </p:tav>
                                      </p:tavLst>
                                    </p:anim>
                                    <p:anim calcmode="lin" valueType="num">
                                      <p:cBhvr additive="base">
                                        <p:cTn id="14" dur="500" fill="hold"/>
                                        <p:tgtEl>
                                          <p:spTgt spid="112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79512" y="0"/>
            <a:ext cx="8712968" cy="7263527"/>
          </a:xfrm>
          <a:prstGeom prst="rect">
            <a:avLst/>
          </a:prstGeom>
          <a:noFill/>
        </p:spPr>
        <p:txBody>
          <a:bodyPr wrap="square" rtlCol="0">
            <a:spAutoFit/>
          </a:bodyPr>
          <a:lstStyle/>
          <a:p>
            <a:r>
              <a:rPr lang="es-ES" sz="2800" dirty="0">
                <a:solidFill>
                  <a:schemeClr val="bg1"/>
                </a:solidFill>
                <a:latin typeface="Cooper Black" pitchFamily="18" charset="0"/>
              </a:rPr>
              <a:t>En consecuencia, un cuerpo con movimiento rectilíneo uniforme implica que no existe ninguna fuerza externa neta o, dicho de otra forma, un objeto en movimiento no se detiene de forma natural si no se aplica una fuerza sobre él. En el caso de los cuerpos en reposo, se entiende que su velocidad es cero, por lo que si esta cambia es porque sobre ese cuerpo se ha ejercido una fuerza neta.</a:t>
            </a:r>
          </a:p>
          <a:p>
            <a:r>
              <a:rPr lang="es-ES" sz="2800" dirty="0">
                <a:solidFill>
                  <a:schemeClr val="bg1"/>
                </a:solidFill>
                <a:latin typeface="Cooper Black" pitchFamily="18" charset="0"/>
              </a:rPr>
              <a:t>Ejemplo, para un pasajero de un tren, el interventor viene caminando lentamente por el pasillo del tren, mientras que para alguien que ve pasar el tren desde el andén de una estación, el interventor se está moviendo a una gran velocidad. Se necesita, por tanto, un sistema de referencia al cual referir el movimiento</a:t>
            </a:r>
            <a:r>
              <a:rPr lang="es-ES" sz="2800" dirty="0" smtClean="0">
                <a:solidFill>
                  <a:schemeClr val="bg1"/>
                </a:solidFill>
                <a:latin typeface="Cooper Black" pitchFamily="18" charset="0"/>
              </a:rPr>
              <a:t>.</a:t>
            </a:r>
            <a:endParaRPr lang="es-ES" sz="2800" dirty="0">
              <a:solidFill>
                <a:schemeClr val="bg1"/>
              </a:solidFill>
              <a:latin typeface="Cooper Black" pitchFamily="18" charset="0"/>
            </a:endParaRPr>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CuadroTexto"/>
          <p:cNvSpPr txBox="1"/>
          <p:nvPr/>
        </p:nvSpPr>
        <p:spPr>
          <a:xfrm>
            <a:off x="1907704" y="4941168"/>
            <a:ext cx="4854086" cy="769441"/>
          </a:xfrm>
          <a:prstGeom prst="rect">
            <a:avLst/>
          </a:prstGeom>
          <a:noFill/>
        </p:spPr>
        <p:txBody>
          <a:bodyPr wrap="none" rtlCol="0">
            <a:spAutoFit/>
          </a:bodyPr>
          <a:lstStyle/>
          <a:p>
            <a:r>
              <a:rPr lang="es-ES" b="1" dirty="0" smtClean="0">
                <a:solidFill>
                  <a:schemeClr val="accent2">
                    <a:lumMod val="60000"/>
                    <a:lumOff val="40000"/>
                  </a:schemeClr>
                </a:solidFill>
                <a:latin typeface="Cooper Black" pitchFamily="18" charset="0"/>
              </a:rPr>
              <a:t> </a:t>
            </a:r>
            <a:r>
              <a:rPr lang="es-ES" sz="4400" b="1" dirty="0" smtClean="0">
                <a:solidFill>
                  <a:schemeClr val="accent2">
                    <a:lumMod val="60000"/>
                    <a:lumOff val="40000"/>
                  </a:schemeClr>
                </a:solidFill>
                <a:latin typeface="Cooper Black" pitchFamily="18" charset="0"/>
              </a:rPr>
              <a:t>Ley de la inercia</a:t>
            </a:r>
            <a:endParaRPr lang="es-ES" sz="4400" dirty="0"/>
          </a:p>
        </p:txBody>
      </p:sp>
      <p:pic>
        <p:nvPicPr>
          <p:cNvPr id="19462" name="Picture 6" descr="http://4.bp.blogspot.com/_kV8yKGM0vSA/TNNmD92kpvI/AAAAAAAAAB0/gl55-hF1cSo/s1600/inercia1.gif"/>
          <p:cNvPicPr>
            <a:picLocks noChangeAspect="1" noChangeArrowheads="1" noCrop="1"/>
          </p:cNvPicPr>
          <p:nvPr/>
        </p:nvPicPr>
        <p:blipFill>
          <a:blip r:embed="rId2" cstate="print"/>
          <a:srcRect/>
          <a:stretch>
            <a:fillRect/>
          </a:stretch>
        </p:blipFill>
        <p:spPr bwMode="auto">
          <a:xfrm>
            <a:off x="1835695" y="1052736"/>
            <a:ext cx="5053635" cy="32257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nodeType="clickEffect">
                                  <p:stCondLst>
                                    <p:cond delay="0"/>
                                  </p:stCondLst>
                                  <p:childTnLst>
                                    <p:set>
                                      <p:cBhvr>
                                        <p:cTn id="11" dur="1" fill="hold">
                                          <p:stCondLst>
                                            <p:cond delay="0"/>
                                          </p:stCondLst>
                                        </p:cTn>
                                        <p:tgtEl>
                                          <p:spTgt spid="19462"/>
                                        </p:tgtEl>
                                        <p:attrNameLst>
                                          <p:attrName>style.visibility</p:attrName>
                                        </p:attrNameLst>
                                      </p:cBhvr>
                                      <p:to>
                                        <p:strVal val="visible"/>
                                      </p:to>
                                    </p:set>
                                    <p:anim calcmode="lin" valueType="num">
                                      <p:cBhvr additive="base">
                                        <p:cTn id="12" dur="5000" fill="hold"/>
                                        <p:tgtEl>
                                          <p:spTgt spid="19462"/>
                                        </p:tgtEl>
                                        <p:attrNameLst>
                                          <p:attrName>ppt_x</p:attrName>
                                        </p:attrNameLst>
                                      </p:cBhvr>
                                      <p:tavLst>
                                        <p:tav tm="0">
                                          <p:val>
                                            <p:strVal val="#ppt_x"/>
                                          </p:val>
                                        </p:tav>
                                        <p:tav tm="100000">
                                          <p:val>
                                            <p:strVal val="#ppt_x"/>
                                          </p:val>
                                        </p:tav>
                                      </p:tavLst>
                                    </p:anim>
                                    <p:anim calcmode="lin" valueType="num">
                                      <p:cBhvr additive="base">
                                        <p:cTn id="13" dur="5000" fill="hold"/>
                                        <p:tgtEl>
                                          <p:spTgt spid="194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51520" y="260648"/>
            <a:ext cx="8247386" cy="861774"/>
          </a:xfrm>
          <a:prstGeom prst="rect">
            <a:avLst/>
          </a:prstGeom>
          <a:noFill/>
        </p:spPr>
        <p:txBody>
          <a:bodyPr wrap="none" rtlCol="0">
            <a:spAutoFit/>
          </a:bodyPr>
          <a:lstStyle/>
          <a:p>
            <a:pPr algn="ctr"/>
            <a:r>
              <a:rPr lang="es-ES" sz="3200" b="1" dirty="0">
                <a:solidFill>
                  <a:schemeClr val="accent2">
                    <a:lumMod val="60000"/>
                    <a:lumOff val="40000"/>
                  </a:schemeClr>
                </a:solidFill>
                <a:latin typeface="Cooper Black" pitchFamily="18" charset="0"/>
              </a:rPr>
              <a:t>Segunda ley de Newton o Ley de fuerza</a:t>
            </a:r>
          </a:p>
          <a:p>
            <a:endParaRPr lang="es-ES" dirty="0"/>
          </a:p>
        </p:txBody>
      </p:sp>
      <p:sp>
        <p:nvSpPr>
          <p:cNvPr id="5" name="4 CuadroTexto"/>
          <p:cNvSpPr txBox="1"/>
          <p:nvPr/>
        </p:nvSpPr>
        <p:spPr>
          <a:xfrm>
            <a:off x="251520" y="908720"/>
            <a:ext cx="8136904" cy="3970318"/>
          </a:xfrm>
          <a:prstGeom prst="rect">
            <a:avLst/>
          </a:prstGeom>
          <a:noFill/>
        </p:spPr>
        <p:txBody>
          <a:bodyPr wrap="square" rtlCol="0">
            <a:spAutoFit/>
          </a:bodyPr>
          <a:lstStyle/>
          <a:p>
            <a:r>
              <a:rPr lang="es-ES" sz="2800" dirty="0" smtClean="0">
                <a:solidFill>
                  <a:schemeClr val="bg1"/>
                </a:solidFill>
                <a:latin typeface="Cooper Black" pitchFamily="18" charset="0"/>
              </a:rPr>
              <a:t>La segunda ley del movimiento de Newton dice que:</a:t>
            </a:r>
          </a:p>
          <a:p>
            <a:r>
              <a:rPr lang="es-ES" sz="2800" dirty="0" smtClean="0">
                <a:solidFill>
                  <a:schemeClr val="bg1"/>
                </a:solidFill>
                <a:latin typeface="Cooper Black" pitchFamily="18" charset="0"/>
              </a:rPr>
              <a:t>el cambio de movimiento es proporcional a la fuerza motriz impresa y ocurre según la línea recta a lo largo de la cual aquella fuerza se imprime.</a:t>
            </a:r>
          </a:p>
          <a:p>
            <a:endParaRPr lang="es-ES" sz="2800" dirty="0" smtClean="0">
              <a:solidFill>
                <a:schemeClr val="bg1"/>
              </a:solidFill>
              <a:latin typeface="Cooper Black" pitchFamily="18" charset="0"/>
            </a:endParaRPr>
          </a:p>
          <a:p>
            <a:endParaRPr lang="es-ES" sz="2800" dirty="0" smtClean="0">
              <a:solidFill>
                <a:schemeClr val="bg1"/>
              </a:solidFill>
              <a:latin typeface="Cooper Black" pitchFamily="18" charset="0"/>
            </a:endParaRPr>
          </a:p>
          <a:p>
            <a:endParaRPr lang="es-ES" sz="2800" dirty="0">
              <a:solidFill>
                <a:schemeClr val="bg1"/>
              </a:solidFill>
              <a:latin typeface="Cooper Black" pitchFamily="18" charset="0"/>
            </a:endParaRPr>
          </a:p>
        </p:txBody>
      </p:sp>
      <p:sp>
        <p:nvSpPr>
          <p:cNvPr id="6" name="5 CuadroTexto"/>
          <p:cNvSpPr txBox="1"/>
          <p:nvPr/>
        </p:nvSpPr>
        <p:spPr>
          <a:xfrm>
            <a:off x="251520" y="3645024"/>
            <a:ext cx="8064896" cy="2677656"/>
          </a:xfrm>
          <a:prstGeom prst="rect">
            <a:avLst/>
          </a:prstGeom>
          <a:noFill/>
        </p:spPr>
        <p:txBody>
          <a:bodyPr wrap="square" rtlCol="0">
            <a:spAutoFit/>
          </a:bodyPr>
          <a:lstStyle/>
          <a:p>
            <a:r>
              <a:rPr lang="es-ES" sz="2800" dirty="0">
                <a:solidFill>
                  <a:schemeClr val="bg1"/>
                </a:solidFill>
                <a:latin typeface="Cooper Black" pitchFamily="18" charset="0"/>
              </a:rPr>
              <a:t>Esta ley explica qué ocurre si sobre un cuerpo en movimiento (cuya masa no tiene por qué ser constante) actúa una fuerza neta: la fuerza modificará el estado de movimiento, cambiando la velocidad en módulo o dirección.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79512" y="188640"/>
            <a:ext cx="8712968" cy="3539430"/>
          </a:xfrm>
          <a:prstGeom prst="rect">
            <a:avLst/>
          </a:prstGeom>
          <a:noFill/>
        </p:spPr>
        <p:txBody>
          <a:bodyPr wrap="square" rtlCol="0">
            <a:spAutoFit/>
          </a:bodyPr>
          <a:lstStyle/>
          <a:p>
            <a:r>
              <a:rPr lang="es-ES" sz="2800" dirty="0">
                <a:solidFill>
                  <a:schemeClr val="bg1"/>
                </a:solidFill>
                <a:latin typeface="Cooper Black" pitchFamily="18" charset="0"/>
              </a:rPr>
              <a:t>En concreto, los cambios experimentados en el momento </a:t>
            </a:r>
            <a:r>
              <a:rPr lang="es-ES" sz="2800" dirty="0" smtClean="0">
                <a:solidFill>
                  <a:schemeClr val="bg1"/>
                </a:solidFill>
                <a:latin typeface="Cooper Black" pitchFamily="18" charset="0"/>
              </a:rPr>
              <a:t>lineal de </a:t>
            </a:r>
            <a:r>
              <a:rPr lang="es-ES" sz="2800" dirty="0">
                <a:solidFill>
                  <a:schemeClr val="bg1"/>
                </a:solidFill>
                <a:latin typeface="Cooper Black" pitchFamily="18" charset="0"/>
              </a:rPr>
              <a:t>un cuerpo son proporcionales a la fuerza motriz y se desarrollan en la dirección de esta; esto es, las fuerzas son causas que producen aceleraciones en los cuerpos. Consecuentemente, hay relación entre la causa y el </a:t>
            </a:r>
            <a:r>
              <a:rPr lang="es-ES" sz="2800" dirty="0" smtClean="0">
                <a:solidFill>
                  <a:schemeClr val="bg1"/>
                </a:solidFill>
                <a:latin typeface="Cooper Black" pitchFamily="18" charset="0"/>
              </a:rPr>
              <a:t>efecto, </a:t>
            </a:r>
            <a:r>
              <a:rPr lang="es-ES" sz="2800" dirty="0">
                <a:solidFill>
                  <a:schemeClr val="bg1"/>
                </a:solidFill>
                <a:latin typeface="Cooper Black" pitchFamily="18" charset="0"/>
              </a:rPr>
              <a:t>esto es, la fuerza y la aceleración están relacionadas.</a:t>
            </a:r>
          </a:p>
        </p:txBody>
      </p:sp>
      <p:sp>
        <p:nvSpPr>
          <p:cNvPr id="26627" name="Rectangle 3"/>
          <p:cNvSpPr>
            <a:spLocks noChangeArrowheads="1"/>
          </p:cNvSpPr>
          <p:nvPr/>
        </p:nvSpPr>
        <p:spPr bwMode="auto">
          <a:xfrm>
            <a:off x="251520" y="3717032"/>
            <a:ext cx="972108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800" b="0" i="0" u="none" strike="noStrike" cap="none" normalizeH="0" baseline="0" dirty="0" smtClean="0">
                <a:ln>
                  <a:noFill/>
                </a:ln>
                <a:solidFill>
                  <a:schemeClr val="bg1"/>
                </a:solidFill>
                <a:effectLst/>
                <a:latin typeface="Cooper Black" pitchFamily="18" charset="0"/>
                <a:cs typeface="Arial" pitchFamily="34" charset="0"/>
              </a:rPr>
              <a:t>Dicho sintéticamente, la fuerza se define simplemente en función del momento en que se aplica a un objeto, con lo que dos fuerzas serán iguales si causan la misma tasa de cambio en el momento del objeto.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6627"/>
                                        </p:tgtEl>
                                        <p:attrNameLst>
                                          <p:attrName>style.visibility</p:attrName>
                                        </p:attrNameLst>
                                      </p:cBhvr>
                                      <p:to>
                                        <p:strVal val="visible"/>
                                      </p:to>
                                    </p:set>
                                    <p:animEffect transition="in" filter="checkerboard(across)">
                                      <p:cBhvr>
                                        <p:cTn id="12" dur="500"/>
                                        <p:tgtEl>
                                          <p:spTgt spid="26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66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251520" y="620688"/>
            <a:ext cx="8568952" cy="3539430"/>
          </a:xfrm>
          <a:prstGeom prst="rect">
            <a:avLst/>
          </a:prstGeom>
          <a:noFill/>
        </p:spPr>
        <p:txBody>
          <a:bodyPr wrap="square" rtlCol="0">
            <a:spAutoFit/>
          </a:bodyPr>
          <a:lstStyle/>
          <a:p>
            <a:r>
              <a:rPr lang="es-ES" sz="2800" dirty="0">
                <a:solidFill>
                  <a:schemeClr val="bg1"/>
                </a:solidFill>
                <a:latin typeface="Cooper Black" pitchFamily="18" charset="0"/>
              </a:rPr>
              <a:t>La Segunda ley de Newton se encarga de cuantificar el concepto de fuerza. Nos dice que </a:t>
            </a:r>
            <a:r>
              <a:rPr lang="es-ES" sz="2800" i="1" dirty="0">
                <a:solidFill>
                  <a:schemeClr val="bg1"/>
                </a:solidFill>
                <a:latin typeface="Cooper Black" pitchFamily="18" charset="0"/>
              </a:rPr>
              <a:t>la fuerza neta aplicada sobre un cuerpo es proporcional a la aceleración que adquiere dicho cuerpo</a:t>
            </a:r>
            <a:r>
              <a:rPr lang="es-ES" sz="2800" dirty="0">
                <a:solidFill>
                  <a:schemeClr val="bg1"/>
                </a:solidFill>
                <a:latin typeface="Cooper Black" pitchFamily="18" charset="0"/>
              </a:rPr>
              <a:t>. La constante de proporcionalidad es la </a:t>
            </a:r>
            <a:r>
              <a:rPr lang="es-ES" sz="2800" i="1" dirty="0">
                <a:solidFill>
                  <a:schemeClr val="bg1"/>
                </a:solidFill>
                <a:latin typeface="Cooper Black" pitchFamily="18" charset="0"/>
              </a:rPr>
              <a:t>masa del cuerpo</a:t>
            </a:r>
            <a:r>
              <a:rPr lang="es-ES" sz="2800" dirty="0">
                <a:solidFill>
                  <a:schemeClr val="bg1"/>
                </a:solidFill>
                <a:latin typeface="Cooper Black" pitchFamily="18" charset="0"/>
              </a:rPr>
              <a:t>, de manera que podemos expresar la relación de la siguiente manera:</a:t>
            </a:r>
          </a:p>
        </p:txBody>
      </p:sp>
      <p:sp>
        <p:nvSpPr>
          <p:cNvPr id="10" name="9 CuadroTexto"/>
          <p:cNvSpPr txBox="1"/>
          <p:nvPr/>
        </p:nvSpPr>
        <p:spPr>
          <a:xfrm>
            <a:off x="3275856" y="4365104"/>
            <a:ext cx="2664296" cy="830997"/>
          </a:xfrm>
          <a:prstGeom prst="rect">
            <a:avLst/>
          </a:prstGeom>
          <a:noFill/>
        </p:spPr>
        <p:txBody>
          <a:bodyPr wrap="square" rtlCol="0">
            <a:spAutoFit/>
          </a:bodyPr>
          <a:lstStyle/>
          <a:p>
            <a:pPr algn="ctr"/>
            <a:r>
              <a:rPr lang="es-ES" sz="4800" dirty="0">
                <a:solidFill>
                  <a:schemeClr val="bg1"/>
                </a:solidFill>
                <a:latin typeface="Cooper Black" pitchFamily="18" charset="0"/>
              </a:rPr>
              <a:t>F = m 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5536" y="404664"/>
            <a:ext cx="8424936" cy="2677656"/>
          </a:xfrm>
          <a:prstGeom prst="rect">
            <a:avLst/>
          </a:prstGeom>
          <a:noFill/>
        </p:spPr>
        <p:txBody>
          <a:bodyPr wrap="square" rtlCol="0">
            <a:spAutoFit/>
          </a:bodyPr>
          <a:lstStyle/>
          <a:p>
            <a:r>
              <a:rPr lang="es-ES" sz="2800" dirty="0">
                <a:solidFill>
                  <a:schemeClr val="bg1"/>
                </a:solidFill>
                <a:latin typeface="Cooper Black" pitchFamily="18" charset="0"/>
              </a:rPr>
              <a:t>La unidad de fuerza en el </a:t>
            </a:r>
            <a:r>
              <a:rPr lang="es-ES" sz="2800" i="1" dirty="0">
                <a:solidFill>
                  <a:schemeClr val="bg1"/>
                </a:solidFill>
                <a:latin typeface="Cooper Black" pitchFamily="18" charset="0"/>
              </a:rPr>
              <a:t>Sistema Internacional</a:t>
            </a:r>
            <a:r>
              <a:rPr lang="es-ES" sz="2800" dirty="0">
                <a:solidFill>
                  <a:schemeClr val="bg1"/>
                </a:solidFill>
                <a:latin typeface="Cooper Black" pitchFamily="18" charset="0"/>
              </a:rPr>
              <a:t> es el </a:t>
            </a:r>
            <a:r>
              <a:rPr lang="es-ES" sz="2800" b="1" i="1" dirty="0">
                <a:solidFill>
                  <a:schemeClr val="bg1"/>
                </a:solidFill>
                <a:latin typeface="Cooper Black" pitchFamily="18" charset="0"/>
              </a:rPr>
              <a:t>Newton</a:t>
            </a:r>
            <a:r>
              <a:rPr lang="es-ES" sz="2800" dirty="0">
                <a:solidFill>
                  <a:schemeClr val="bg1"/>
                </a:solidFill>
                <a:latin typeface="Cooper Black" pitchFamily="18" charset="0"/>
              </a:rPr>
              <a:t> y se representa por </a:t>
            </a:r>
            <a:r>
              <a:rPr lang="es-ES" sz="2800" b="1" dirty="0">
                <a:solidFill>
                  <a:schemeClr val="bg1"/>
                </a:solidFill>
                <a:latin typeface="Cooper Black" pitchFamily="18" charset="0"/>
              </a:rPr>
              <a:t>N</a:t>
            </a:r>
            <a:r>
              <a:rPr lang="es-ES" sz="2800" dirty="0">
                <a:solidFill>
                  <a:schemeClr val="bg1"/>
                </a:solidFill>
                <a:latin typeface="Cooper Black" pitchFamily="18" charset="0"/>
              </a:rPr>
              <a:t>. Un </a:t>
            </a:r>
            <a:r>
              <a:rPr lang="es-ES" sz="2800" i="1" dirty="0">
                <a:solidFill>
                  <a:schemeClr val="bg1"/>
                </a:solidFill>
                <a:latin typeface="Cooper Black" pitchFamily="18" charset="0"/>
              </a:rPr>
              <a:t>Newton</a:t>
            </a:r>
            <a:r>
              <a:rPr lang="es-ES" sz="2800" dirty="0">
                <a:solidFill>
                  <a:schemeClr val="bg1"/>
                </a:solidFill>
                <a:latin typeface="Cooper Black" pitchFamily="18" charset="0"/>
              </a:rPr>
              <a:t> es la fuerza que hay que ejercer sobre un cuerpo de </a:t>
            </a:r>
            <a:r>
              <a:rPr lang="es-ES" sz="2800" b="1" i="1" dirty="0">
                <a:solidFill>
                  <a:schemeClr val="bg1"/>
                </a:solidFill>
                <a:latin typeface="Cooper Black" pitchFamily="18" charset="0"/>
              </a:rPr>
              <a:t>un kilogramo de masa</a:t>
            </a:r>
            <a:r>
              <a:rPr lang="es-ES" sz="2800" dirty="0">
                <a:solidFill>
                  <a:schemeClr val="bg1"/>
                </a:solidFill>
                <a:latin typeface="Cooper Black" pitchFamily="18" charset="0"/>
              </a:rPr>
              <a:t> para que adquiera una aceleración </a:t>
            </a:r>
            <a:r>
              <a:rPr lang="es-ES" sz="2800" dirty="0" smtClean="0">
                <a:solidFill>
                  <a:schemeClr val="bg1"/>
                </a:solidFill>
                <a:latin typeface="Cooper Black" pitchFamily="18" charset="0"/>
              </a:rPr>
              <a:t>de</a:t>
            </a:r>
          </a:p>
          <a:p>
            <a:r>
              <a:rPr lang="es-ES" sz="2800" dirty="0">
                <a:solidFill>
                  <a:schemeClr val="bg1"/>
                </a:solidFill>
                <a:latin typeface="Cooper Black" pitchFamily="18" charset="0"/>
              </a:rPr>
              <a:t> </a:t>
            </a:r>
            <a:r>
              <a:rPr lang="es-ES" sz="2800" b="1" i="1" dirty="0">
                <a:solidFill>
                  <a:schemeClr val="bg1"/>
                </a:solidFill>
                <a:latin typeface="Cooper Black" pitchFamily="18" charset="0"/>
              </a:rPr>
              <a:t>1 m/s</a:t>
            </a:r>
            <a:r>
              <a:rPr lang="es-ES" sz="2800" b="1" i="1" baseline="30000" dirty="0">
                <a:solidFill>
                  <a:schemeClr val="bg1"/>
                </a:solidFill>
                <a:latin typeface="Cooper Black" pitchFamily="18" charset="0"/>
              </a:rPr>
              <a:t>2</a:t>
            </a:r>
            <a:r>
              <a:rPr lang="es-ES" sz="2800" dirty="0">
                <a:solidFill>
                  <a:schemeClr val="bg1"/>
                </a:solidFill>
                <a:latin typeface="Cooper Black" pitchFamily="18" charset="0"/>
              </a:rPr>
              <a:t>, o sea,</a:t>
            </a:r>
          </a:p>
        </p:txBody>
      </p:sp>
      <p:sp>
        <p:nvSpPr>
          <p:cNvPr id="5" name="4 CuadroTexto"/>
          <p:cNvSpPr txBox="1"/>
          <p:nvPr/>
        </p:nvSpPr>
        <p:spPr>
          <a:xfrm>
            <a:off x="2411760" y="4221088"/>
            <a:ext cx="4392488" cy="646331"/>
          </a:xfrm>
          <a:prstGeom prst="rect">
            <a:avLst/>
          </a:prstGeom>
          <a:noFill/>
        </p:spPr>
        <p:txBody>
          <a:bodyPr wrap="square" rtlCol="0">
            <a:spAutoFit/>
          </a:bodyPr>
          <a:lstStyle/>
          <a:p>
            <a:r>
              <a:rPr lang="pt-BR" sz="3600" b="1" i="1" dirty="0">
                <a:solidFill>
                  <a:schemeClr val="bg1"/>
                </a:solidFill>
                <a:latin typeface="Cooper Black" pitchFamily="18" charset="0"/>
              </a:rPr>
              <a:t>1 N = 1 Kg · 1 m/s</a:t>
            </a:r>
            <a:r>
              <a:rPr lang="pt-BR" sz="3600" b="1" i="1" baseline="30000" dirty="0">
                <a:solidFill>
                  <a:schemeClr val="bg1"/>
                </a:solidFill>
                <a:latin typeface="Cooper Black" pitchFamily="18" charset="0"/>
              </a:rPr>
              <a:t>2</a:t>
            </a:r>
            <a:endParaRPr lang="es-ES" sz="3600" dirty="0">
              <a:solidFill>
                <a:schemeClr val="bg1"/>
              </a:solidFill>
              <a:latin typeface="Cooper Black"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bibliotecadeinvestigaciones.files.wordpress.com/2011/03/ley-de-la-fuerza.jpg?w=300&amp;h=232"/>
          <p:cNvPicPr>
            <a:picLocks noChangeAspect="1" noChangeArrowheads="1"/>
          </p:cNvPicPr>
          <p:nvPr/>
        </p:nvPicPr>
        <p:blipFill>
          <a:blip r:embed="rId2" cstate="print"/>
          <a:srcRect/>
          <a:stretch>
            <a:fillRect/>
          </a:stretch>
        </p:blipFill>
        <p:spPr bwMode="auto">
          <a:xfrm>
            <a:off x="1979712" y="476672"/>
            <a:ext cx="5328592" cy="3960440"/>
          </a:xfrm>
          <a:prstGeom prst="rect">
            <a:avLst/>
          </a:prstGeom>
          <a:noFill/>
        </p:spPr>
      </p:pic>
      <p:sp>
        <p:nvSpPr>
          <p:cNvPr id="5" name="4 CuadroTexto"/>
          <p:cNvSpPr txBox="1"/>
          <p:nvPr/>
        </p:nvSpPr>
        <p:spPr>
          <a:xfrm>
            <a:off x="2843808" y="4869160"/>
            <a:ext cx="5184576" cy="646331"/>
          </a:xfrm>
          <a:prstGeom prst="rect">
            <a:avLst/>
          </a:prstGeom>
          <a:noFill/>
        </p:spPr>
        <p:txBody>
          <a:bodyPr wrap="square" rtlCol="0">
            <a:spAutoFit/>
          </a:bodyPr>
          <a:lstStyle/>
          <a:p>
            <a:r>
              <a:rPr lang="es-ES" sz="3600" dirty="0" smtClean="0">
                <a:solidFill>
                  <a:schemeClr val="accent2">
                    <a:lumMod val="60000"/>
                    <a:lumOff val="40000"/>
                  </a:schemeClr>
                </a:solidFill>
                <a:latin typeface="Cooper Black" pitchFamily="18" charset="0"/>
              </a:rPr>
              <a:t>Ley de la fuerza</a:t>
            </a:r>
            <a:endParaRPr lang="es-ES" sz="3600" dirty="0">
              <a:solidFill>
                <a:schemeClr val="accent2">
                  <a:lumMod val="60000"/>
                  <a:lumOff val="40000"/>
                </a:schemeClr>
              </a:solidFill>
              <a:latin typeface="Cooper Black"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wedge">
                                      <p:cBhvr>
                                        <p:cTn id="7" dur="20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79512" y="260648"/>
            <a:ext cx="8640959" cy="1354217"/>
          </a:xfrm>
          <a:prstGeom prst="rect">
            <a:avLst/>
          </a:prstGeom>
          <a:noFill/>
        </p:spPr>
        <p:txBody>
          <a:bodyPr wrap="square" rtlCol="0">
            <a:spAutoFit/>
          </a:bodyPr>
          <a:lstStyle/>
          <a:p>
            <a:r>
              <a:rPr lang="es-ES" sz="3200" b="1" dirty="0">
                <a:solidFill>
                  <a:schemeClr val="accent2">
                    <a:lumMod val="60000"/>
                    <a:lumOff val="40000"/>
                  </a:schemeClr>
                </a:solidFill>
                <a:latin typeface="Cooper Black" pitchFamily="18" charset="0"/>
              </a:rPr>
              <a:t>Tercera ley de Newton o </a:t>
            </a:r>
            <a:r>
              <a:rPr lang="es-ES" sz="3200" b="1" dirty="0" smtClean="0">
                <a:solidFill>
                  <a:schemeClr val="accent2">
                    <a:lumMod val="60000"/>
                    <a:lumOff val="40000"/>
                  </a:schemeClr>
                </a:solidFill>
                <a:latin typeface="Cooper Black" pitchFamily="18" charset="0"/>
              </a:rPr>
              <a:t>Ley </a:t>
            </a:r>
            <a:r>
              <a:rPr lang="es-ES" sz="3200" b="1" dirty="0">
                <a:solidFill>
                  <a:schemeClr val="accent2">
                    <a:lumMod val="60000"/>
                    <a:lumOff val="40000"/>
                  </a:schemeClr>
                </a:solidFill>
                <a:latin typeface="Cooper Black" pitchFamily="18" charset="0"/>
              </a:rPr>
              <a:t>de acción y </a:t>
            </a:r>
            <a:r>
              <a:rPr lang="es-ES" sz="3200" b="1" dirty="0" smtClean="0">
                <a:solidFill>
                  <a:schemeClr val="accent2">
                    <a:lumMod val="60000"/>
                    <a:lumOff val="40000"/>
                  </a:schemeClr>
                </a:solidFill>
                <a:latin typeface="Cooper Black" pitchFamily="18" charset="0"/>
              </a:rPr>
              <a:t>reacción:</a:t>
            </a:r>
            <a:endParaRPr lang="es-ES" sz="3200" b="1" dirty="0">
              <a:solidFill>
                <a:schemeClr val="accent2">
                  <a:lumMod val="60000"/>
                  <a:lumOff val="40000"/>
                </a:schemeClr>
              </a:solidFill>
              <a:latin typeface="Cooper Black" pitchFamily="18" charset="0"/>
            </a:endParaRPr>
          </a:p>
          <a:p>
            <a:endParaRPr lang="es-ES" dirty="0"/>
          </a:p>
        </p:txBody>
      </p:sp>
      <p:sp>
        <p:nvSpPr>
          <p:cNvPr id="5" name="4 CuadroTexto"/>
          <p:cNvSpPr txBox="1"/>
          <p:nvPr/>
        </p:nvSpPr>
        <p:spPr>
          <a:xfrm>
            <a:off x="251520" y="1268760"/>
            <a:ext cx="8892480" cy="1815882"/>
          </a:xfrm>
          <a:prstGeom prst="rect">
            <a:avLst/>
          </a:prstGeom>
          <a:noFill/>
        </p:spPr>
        <p:txBody>
          <a:bodyPr wrap="square" rtlCol="0">
            <a:spAutoFit/>
          </a:bodyPr>
          <a:lstStyle/>
          <a:p>
            <a:r>
              <a:rPr lang="es-ES" sz="2800" dirty="0">
                <a:solidFill>
                  <a:schemeClr val="bg1"/>
                </a:solidFill>
                <a:latin typeface="Cooper Black" pitchFamily="18" charset="0"/>
              </a:rPr>
              <a:t>Con toda acción ocurre siempre una reacción igual y contraria: o sea, las acciones mutuas de dos cuerpos siempre son iguales y dirigidas en sentido </a:t>
            </a:r>
            <a:r>
              <a:rPr lang="es-ES" sz="2800" dirty="0" smtClean="0">
                <a:solidFill>
                  <a:schemeClr val="bg1"/>
                </a:solidFill>
                <a:latin typeface="Cooper Black" pitchFamily="18" charset="0"/>
              </a:rPr>
              <a:t>opuesto.</a:t>
            </a:r>
            <a:endParaRPr lang="es-ES" sz="2800" dirty="0">
              <a:solidFill>
                <a:schemeClr val="bg1"/>
              </a:solidFill>
              <a:latin typeface="Cooper Black" pitchFamily="18" charset="0"/>
            </a:endParaRPr>
          </a:p>
        </p:txBody>
      </p:sp>
      <p:sp>
        <p:nvSpPr>
          <p:cNvPr id="6" name="5 CuadroTexto"/>
          <p:cNvSpPr txBox="1"/>
          <p:nvPr/>
        </p:nvSpPr>
        <p:spPr>
          <a:xfrm>
            <a:off x="251520" y="2996952"/>
            <a:ext cx="7992888" cy="2677656"/>
          </a:xfrm>
          <a:prstGeom prst="rect">
            <a:avLst/>
          </a:prstGeom>
          <a:noFill/>
        </p:spPr>
        <p:txBody>
          <a:bodyPr wrap="square" rtlCol="0">
            <a:spAutoFit/>
          </a:bodyPr>
          <a:lstStyle/>
          <a:p>
            <a:r>
              <a:rPr lang="es-ES" sz="2800" dirty="0">
                <a:solidFill>
                  <a:schemeClr val="bg1"/>
                </a:solidFill>
                <a:latin typeface="Cooper Black" pitchFamily="18" charset="0"/>
              </a:rPr>
              <a:t>La tercera ley es completamente original de Newton (pues las dos primeras ya habían sido propuestas de otras maneras por </a:t>
            </a:r>
            <a:r>
              <a:rPr lang="es-ES" sz="2800" dirty="0" smtClean="0">
                <a:solidFill>
                  <a:schemeClr val="bg1"/>
                </a:solidFill>
                <a:latin typeface="Cooper Black" pitchFamily="18" charset="0"/>
              </a:rPr>
              <a:t>Galileo,</a:t>
            </a:r>
            <a:r>
              <a:rPr lang="es-ES" sz="2800" dirty="0">
                <a:solidFill>
                  <a:schemeClr val="bg1"/>
                </a:solidFill>
                <a:latin typeface="Cooper Black" pitchFamily="18" charset="0"/>
              </a:rPr>
              <a:t> </a:t>
            </a:r>
            <a:r>
              <a:rPr lang="es-ES" sz="2800" dirty="0" smtClean="0">
                <a:solidFill>
                  <a:schemeClr val="bg1"/>
                </a:solidFill>
                <a:latin typeface="Cooper Black" pitchFamily="18" charset="0"/>
              </a:rPr>
              <a:t>Hookey</a:t>
            </a:r>
            <a:r>
              <a:rPr lang="es-ES" sz="2800" dirty="0">
                <a:solidFill>
                  <a:schemeClr val="bg1"/>
                </a:solidFill>
                <a:latin typeface="Cooper Black" pitchFamily="18" charset="0"/>
              </a:rPr>
              <a:t> </a:t>
            </a:r>
            <a:r>
              <a:rPr lang="es-ES" sz="2800" dirty="0" smtClean="0">
                <a:solidFill>
                  <a:schemeClr val="bg1"/>
                </a:solidFill>
                <a:latin typeface="Cooper Black" pitchFamily="18" charset="0"/>
              </a:rPr>
              <a:t>Huygens</a:t>
            </a:r>
            <a:r>
              <a:rPr lang="es-ES" sz="2800" dirty="0">
                <a:solidFill>
                  <a:schemeClr val="bg1"/>
                </a:solidFill>
                <a:latin typeface="Cooper Black" pitchFamily="18" charset="0"/>
              </a:rPr>
              <a:t>)</a:t>
            </a:r>
            <a:r>
              <a:rPr lang="es-ES" sz="2800" dirty="0" smtClean="0">
                <a:solidFill>
                  <a:schemeClr val="bg1"/>
                </a:solidFill>
                <a:latin typeface="Cooper Black" pitchFamily="18" charset="0"/>
              </a:rPr>
              <a:t> </a:t>
            </a:r>
            <a:r>
              <a:rPr lang="es-ES" sz="2800" dirty="0">
                <a:solidFill>
                  <a:schemeClr val="bg1"/>
                </a:solidFill>
                <a:latin typeface="Cooper Black" pitchFamily="18" charset="0"/>
              </a:rPr>
              <a:t>y hace de las leyes de la mecánica un conjunto lógico y </a:t>
            </a:r>
            <a:r>
              <a:rPr lang="es-ES" sz="2800" dirty="0" smtClean="0">
                <a:solidFill>
                  <a:schemeClr val="bg1"/>
                </a:solidFill>
                <a:latin typeface="Cooper Black" pitchFamily="18" charset="0"/>
              </a:rPr>
              <a:t>completo.</a:t>
            </a:r>
            <a:endParaRPr lang="es-ES" sz="2800" dirty="0">
              <a:solidFill>
                <a:schemeClr val="bg1"/>
              </a:solidFill>
              <a:latin typeface="Cooper Black"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79512" y="0"/>
            <a:ext cx="8568952" cy="3108543"/>
          </a:xfrm>
          <a:prstGeom prst="rect">
            <a:avLst/>
          </a:prstGeom>
          <a:noFill/>
        </p:spPr>
        <p:txBody>
          <a:bodyPr wrap="square" rtlCol="0">
            <a:spAutoFit/>
          </a:bodyPr>
          <a:lstStyle/>
          <a:p>
            <a:r>
              <a:rPr lang="es-ES" sz="2800" dirty="0">
                <a:solidFill>
                  <a:schemeClr val="bg1"/>
                </a:solidFill>
                <a:latin typeface="Cooper Black" pitchFamily="18" charset="0"/>
              </a:rPr>
              <a:t>Expone que por cada fuerza que actúa sobre un cuerpo, este realiza una fuerza de igual intensidad, pero de dirección contraria sobre el cuerpo que la produjo. Dicho de otra forma, las fuerzas, situadas sobre la misma recta, siempre se presentan en pares de igual magnitud y de dirección opuesta.</a:t>
            </a:r>
          </a:p>
        </p:txBody>
      </p:sp>
      <p:sp>
        <p:nvSpPr>
          <p:cNvPr id="5" name="4 CuadroTexto"/>
          <p:cNvSpPr txBox="1"/>
          <p:nvPr/>
        </p:nvSpPr>
        <p:spPr>
          <a:xfrm>
            <a:off x="179512" y="2887682"/>
            <a:ext cx="8064895" cy="3970318"/>
          </a:xfrm>
          <a:prstGeom prst="rect">
            <a:avLst/>
          </a:prstGeom>
          <a:noFill/>
        </p:spPr>
        <p:txBody>
          <a:bodyPr wrap="square" rtlCol="0">
            <a:spAutoFit/>
          </a:bodyPr>
          <a:lstStyle/>
          <a:p>
            <a:r>
              <a:rPr lang="es-ES" sz="2800" dirty="0">
                <a:solidFill>
                  <a:schemeClr val="bg1"/>
                </a:solidFill>
                <a:latin typeface="Cooper Black" pitchFamily="18" charset="0"/>
              </a:rPr>
              <a:t>Este principio presupone que la interacción entre dos partículas se propaga instantáneamente en el espacio (lo cual requeriría velocidad infinita), y en su formulación original no es válido para fuerzas electromagnéticas puesto que estas no se propagan por el espacio de modo instantáneo sino que lo hacen a velocidad finita "c".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51520" y="620688"/>
            <a:ext cx="8424936" cy="1815882"/>
          </a:xfrm>
          <a:prstGeom prst="rect">
            <a:avLst/>
          </a:prstGeom>
          <a:noFill/>
        </p:spPr>
        <p:txBody>
          <a:bodyPr wrap="square" rtlCol="0">
            <a:spAutoFit/>
          </a:bodyPr>
          <a:lstStyle/>
          <a:p>
            <a:r>
              <a:rPr lang="es-ES" sz="2800" dirty="0">
                <a:solidFill>
                  <a:schemeClr val="bg1"/>
                </a:solidFill>
                <a:latin typeface="Cooper Black" pitchFamily="18" charset="0"/>
              </a:rPr>
              <a:t>Con toda acción ocurre siempre una reacción igual y contraria: o sea, las acciones mutuas de dos cuerpos siempre son iguales y dirigidas en sentido opuesto.</a:t>
            </a:r>
          </a:p>
        </p:txBody>
      </p:sp>
      <p:sp>
        <p:nvSpPr>
          <p:cNvPr id="5" name="4 CuadroTexto"/>
          <p:cNvSpPr txBox="1"/>
          <p:nvPr/>
        </p:nvSpPr>
        <p:spPr>
          <a:xfrm>
            <a:off x="395536" y="2852936"/>
            <a:ext cx="7920881" cy="1815882"/>
          </a:xfrm>
          <a:prstGeom prst="rect">
            <a:avLst/>
          </a:prstGeom>
          <a:noFill/>
        </p:spPr>
        <p:txBody>
          <a:bodyPr wrap="square" rtlCol="0">
            <a:spAutoFit/>
          </a:bodyPr>
          <a:lstStyle/>
          <a:p>
            <a:r>
              <a:rPr lang="es-ES" sz="2800" dirty="0">
                <a:solidFill>
                  <a:schemeClr val="bg1"/>
                </a:solidFill>
                <a:latin typeface="Cooper Black" pitchFamily="18" charset="0"/>
              </a:rPr>
              <a:t>Tal como comentamos en al principio de la Segunda ley de Newton las fuerzas son el resultado de la acción de unos cuerpos sobre otros.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27584" y="1340768"/>
            <a:ext cx="7560840" cy="4401205"/>
          </a:xfrm>
          <a:prstGeom prst="rect">
            <a:avLst/>
          </a:prstGeom>
          <a:noFill/>
        </p:spPr>
        <p:txBody>
          <a:bodyPr wrap="square" rtlCol="0">
            <a:spAutoFit/>
          </a:bodyPr>
          <a:lstStyle/>
          <a:p>
            <a:r>
              <a:rPr lang="es-ES" sz="2800" dirty="0">
                <a:solidFill>
                  <a:schemeClr val="bg1"/>
                </a:solidFill>
                <a:latin typeface="Cooper Black" pitchFamily="18" charset="0"/>
              </a:rPr>
              <a:t>Las </a:t>
            </a:r>
            <a:r>
              <a:rPr lang="es-ES" sz="2800" b="1" dirty="0">
                <a:solidFill>
                  <a:schemeClr val="bg1"/>
                </a:solidFill>
                <a:latin typeface="Cooper Black" pitchFamily="18" charset="0"/>
              </a:rPr>
              <a:t>Leyes de Newton</a:t>
            </a:r>
            <a:r>
              <a:rPr lang="es-ES" sz="2800" dirty="0">
                <a:solidFill>
                  <a:schemeClr val="bg1"/>
                </a:solidFill>
                <a:latin typeface="Cooper Black" pitchFamily="18" charset="0"/>
              </a:rPr>
              <a:t>, también conocidas </a:t>
            </a:r>
            <a:r>
              <a:rPr lang="es-ES" sz="2800" dirty="0" smtClean="0">
                <a:solidFill>
                  <a:schemeClr val="bg1"/>
                </a:solidFill>
                <a:latin typeface="Cooper Black" pitchFamily="18" charset="0"/>
              </a:rPr>
              <a:t>como </a:t>
            </a:r>
            <a:r>
              <a:rPr lang="es-ES" sz="2800" i="1" dirty="0" smtClean="0">
                <a:solidFill>
                  <a:schemeClr val="bg1"/>
                </a:solidFill>
                <a:latin typeface="Cooper Black" pitchFamily="18" charset="0"/>
              </a:rPr>
              <a:t>Leyes del </a:t>
            </a:r>
            <a:r>
              <a:rPr lang="es-ES" sz="2800" i="1" dirty="0">
                <a:solidFill>
                  <a:schemeClr val="bg1"/>
                </a:solidFill>
                <a:latin typeface="Cooper Black" pitchFamily="18" charset="0"/>
              </a:rPr>
              <a:t>movimiento de </a:t>
            </a:r>
            <a:r>
              <a:rPr lang="es-ES" sz="2800" i="1" dirty="0" smtClean="0">
                <a:solidFill>
                  <a:schemeClr val="bg1"/>
                </a:solidFill>
                <a:latin typeface="Cooper Black" pitchFamily="18" charset="0"/>
              </a:rPr>
              <a:t>Newton</a:t>
            </a:r>
            <a:r>
              <a:rPr lang="es-ES" sz="2800" dirty="0" smtClean="0">
                <a:solidFill>
                  <a:schemeClr val="bg1"/>
                </a:solidFill>
                <a:latin typeface="Cooper Black" pitchFamily="18" charset="0"/>
              </a:rPr>
              <a:t>,</a:t>
            </a:r>
            <a:r>
              <a:rPr lang="es-ES" sz="2800" baseline="30000" dirty="0" smtClean="0">
                <a:solidFill>
                  <a:schemeClr val="bg1"/>
                </a:solidFill>
                <a:latin typeface="Cooper Black" pitchFamily="18" charset="0"/>
              </a:rPr>
              <a:t>1</a:t>
            </a:r>
            <a:r>
              <a:rPr lang="es-ES" sz="2800" dirty="0" smtClean="0">
                <a:solidFill>
                  <a:schemeClr val="bg1"/>
                </a:solidFill>
                <a:latin typeface="Cooper Black" pitchFamily="18" charset="0"/>
              </a:rPr>
              <a:t>son </a:t>
            </a:r>
            <a:r>
              <a:rPr lang="es-ES" sz="2800" dirty="0">
                <a:solidFill>
                  <a:schemeClr val="bg1"/>
                </a:solidFill>
                <a:latin typeface="Cooper Black" pitchFamily="18" charset="0"/>
              </a:rPr>
              <a:t>tres principios a partir de los cuales se explican la mayor parte de los problemas planteados por la </a:t>
            </a:r>
            <a:r>
              <a:rPr lang="es-ES" sz="2800" dirty="0" smtClean="0">
                <a:solidFill>
                  <a:schemeClr val="bg1"/>
                </a:solidFill>
                <a:latin typeface="Cooper Black" pitchFamily="18" charset="0"/>
              </a:rPr>
              <a:t>dinámica, </a:t>
            </a:r>
            <a:r>
              <a:rPr lang="es-ES" sz="2800" dirty="0">
                <a:solidFill>
                  <a:schemeClr val="bg1"/>
                </a:solidFill>
                <a:latin typeface="Cooper Black" pitchFamily="18" charset="0"/>
              </a:rPr>
              <a:t>en particular aquellos relativos al </a:t>
            </a:r>
            <a:r>
              <a:rPr lang="es-ES" sz="2800" dirty="0" smtClean="0">
                <a:solidFill>
                  <a:schemeClr val="bg1"/>
                </a:solidFill>
                <a:latin typeface="Cooper Black" pitchFamily="18" charset="0"/>
              </a:rPr>
              <a:t>movimiento</a:t>
            </a:r>
            <a:r>
              <a:rPr lang="es-ES" sz="2800" dirty="0">
                <a:solidFill>
                  <a:schemeClr val="bg1"/>
                </a:solidFill>
                <a:latin typeface="Cooper Black" pitchFamily="18" charset="0"/>
              </a:rPr>
              <a:t> de los cuerpos. Revolucionaron los conceptos básicos de la física y el movimiento de los cuerpos en el </a:t>
            </a:r>
            <a:r>
              <a:rPr lang="es-ES" sz="2800" dirty="0" smtClean="0">
                <a:solidFill>
                  <a:schemeClr val="bg1"/>
                </a:solidFill>
                <a:latin typeface="Cooper Black" pitchFamily="18" charset="0"/>
              </a:rPr>
              <a:t>universo</a:t>
            </a:r>
            <a:r>
              <a:rPr lang="es-ES" sz="2800" dirty="0">
                <a:solidFill>
                  <a:schemeClr val="bg1"/>
                </a:solidFill>
                <a:latin typeface="Cooper Black" pitchFamily="18" charset="0"/>
              </a:rPr>
              <a:t>.</a:t>
            </a:r>
          </a:p>
        </p:txBody>
      </p:sp>
      <p:sp>
        <p:nvSpPr>
          <p:cNvPr id="5" name="4 CuadroTexto"/>
          <p:cNvSpPr txBox="1"/>
          <p:nvPr/>
        </p:nvSpPr>
        <p:spPr>
          <a:xfrm>
            <a:off x="971600" y="548680"/>
            <a:ext cx="4170629" cy="646331"/>
          </a:xfrm>
          <a:prstGeom prst="rect">
            <a:avLst/>
          </a:prstGeom>
          <a:noFill/>
        </p:spPr>
        <p:txBody>
          <a:bodyPr wrap="none" rtlCol="0">
            <a:spAutoFit/>
          </a:bodyPr>
          <a:lstStyle/>
          <a:p>
            <a:r>
              <a:rPr lang="es-ES" sz="3600" dirty="0" smtClean="0">
                <a:solidFill>
                  <a:schemeClr val="accent2">
                    <a:lumMod val="60000"/>
                    <a:lumOff val="40000"/>
                  </a:schemeClr>
                </a:solidFill>
                <a:latin typeface="Cooper Black" pitchFamily="18" charset="0"/>
              </a:rPr>
              <a:t>Leyes de newton:</a:t>
            </a:r>
            <a:endParaRPr lang="es-ES" sz="3600" dirty="0">
              <a:solidFill>
                <a:schemeClr val="accent2">
                  <a:lumMod val="60000"/>
                  <a:lumOff val="40000"/>
                </a:schemeClr>
              </a:solidFill>
              <a:latin typeface="Cooper Black"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checkerboard(across)">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bibliotecadeinvestigaciones.files.wordpress.com/2011/03/ley-de-la-accic3b3n-y-reaccic3b3n.jpg"/>
          <p:cNvPicPr>
            <a:picLocks noChangeAspect="1" noChangeArrowheads="1"/>
          </p:cNvPicPr>
          <p:nvPr/>
        </p:nvPicPr>
        <p:blipFill>
          <a:blip r:embed="rId2" cstate="print"/>
          <a:srcRect/>
          <a:stretch>
            <a:fillRect/>
          </a:stretch>
        </p:blipFill>
        <p:spPr bwMode="auto">
          <a:xfrm>
            <a:off x="1187624" y="1556792"/>
            <a:ext cx="7308304" cy="2424312"/>
          </a:xfrm>
          <a:prstGeom prst="rect">
            <a:avLst/>
          </a:prstGeom>
          <a:noFill/>
        </p:spPr>
      </p:pic>
      <p:sp>
        <p:nvSpPr>
          <p:cNvPr id="5" name="4 CuadroTexto"/>
          <p:cNvSpPr txBox="1"/>
          <p:nvPr/>
        </p:nvSpPr>
        <p:spPr>
          <a:xfrm>
            <a:off x="1907704" y="4725144"/>
            <a:ext cx="5784404" cy="646331"/>
          </a:xfrm>
          <a:prstGeom prst="rect">
            <a:avLst/>
          </a:prstGeom>
          <a:noFill/>
        </p:spPr>
        <p:txBody>
          <a:bodyPr wrap="none" rtlCol="0">
            <a:spAutoFit/>
          </a:bodyPr>
          <a:lstStyle/>
          <a:p>
            <a:r>
              <a:rPr lang="es-ES" sz="3600" b="1" dirty="0" smtClean="0">
                <a:solidFill>
                  <a:schemeClr val="accent2">
                    <a:lumMod val="60000"/>
                    <a:lumOff val="40000"/>
                  </a:schemeClr>
                </a:solidFill>
                <a:latin typeface="Cooper Black" pitchFamily="18" charset="0"/>
              </a:rPr>
              <a:t>Ley de acción y reacción</a:t>
            </a:r>
            <a:endParaRPr lang="es-E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p:cTn id="7" dur="1000" fill="hold"/>
                                        <p:tgtEl>
                                          <p:spTgt spid="30722"/>
                                        </p:tgtEl>
                                        <p:attrNameLst>
                                          <p:attrName>ppt_w</p:attrName>
                                        </p:attrNameLst>
                                      </p:cBhvr>
                                      <p:tavLst>
                                        <p:tav tm="0">
                                          <p:val>
                                            <p:strVal val="#ppt_w*0.70"/>
                                          </p:val>
                                        </p:tav>
                                        <p:tav tm="100000">
                                          <p:val>
                                            <p:strVal val="#ppt_w"/>
                                          </p:val>
                                        </p:tav>
                                      </p:tavLst>
                                    </p:anim>
                                    <p:anim calcmode="lin" valueType="num">
                                      <p:cBhvr>
                                        <p:cTn id="8" dur="1000" fill="hold"/>
                                        <p:tgtEl>
                                          <p:spTgt spid="30722"/>
                                        </p:tgtEl>
                                        <p:attrNameLst>
                                          <p:attrName>ppt_h</p:attrName>
                                        </p:attrNameLst>
                                      </p:cBhvr>
                                      <p:tavLst>
                                        <p:tav tm="0">
                                          <p:val>
                                            <p:strVal val="#ppt_h"/>
                                          </p:val>
                                        </p:tav>
                                        <p:tav tm="100000">
                                          <p:val>
                                            <p:strVal val="#ppt_h"/>
                                          </p:val>
                                        </p:tav>
                                      </p:tavLst>
                                    </p:anim>
                                    <p:animEffect transition="in" filter="fade">
                                      <p:cBhvr>
                                        <p:cTn id="9" dur="1000"/>
                                        <p:tgtEl>
                                          <p:spTgt spid="3072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259632" y="2348880"/>
            <a:ext cx="6984776" cy="1569660"/>
          </a:xfrm>
          <a:prstGeom prst="rect">
            <a:avLst/>
          </a:prstGeom>
          <a:noFill/>
        </p:spPr>
        <p:txBody>
          <a:bodyPr wrap="square" lIns="91440" tIns="45720" rIns="91440" bIns="45720">
            <a:spAutoFit/>
          </a:bodyPr>
          <a:lstStyle/>
          <a:p>
            <a:pPr algn="ctr"/>
            <a:r>
              <a:rPr lang="es-ES" sz="96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oper Black" pitchFamily="18" charset="0"/>
              </a:rPr>
              <a:t>GRACIAS</a:t>
            </a:r>
            <a:endParaRPr lang="es-ES" sz="9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oper Black" pitchFamily="18" charset="0"/>
            </a:endParaRPr>
          </a:p>
        </p:txBody>
      </p:sp>
    </p:spTree>
  </p:cSld>
  <p:clrMapOvr>
    <a:masterClrMapping/>
  </p:clrMapOvr>
  <p:transition>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827584" y="404664"/>
            <a:ext cx="7632848" cy="6124754"/>
          </a:xfrm>
          <a:prstGeom prst="rect">
            <a:avLst/>
          </a:prstGeom>
        </p:spPr>
        <p:txBody>
          <a:bodyPr wrap="square">
            <a:spAutoFit/>
          </a:bodyPr>
          <a:lstStyle/>
          <a:p>
            <a:r>
              <a:rPr lang="es-ES" sz="2800" dirty="0">
                <a:solidFill>
                  <a:schemeClr val="bg1"/>
                </a:solidFill>
                <a:latin typeface="Cooper Black" pitchFamily="18" charset="0"/>
              </a:rPr>
              <a:t>en tanto </a:t>
            </a:r>
            <a:r>
              <a:rPr lang="es-ES" sz="2800" dirty="0" smtClean="0">
                <a:solidFill>
                  <a:schemeClr val="bg1"/>
                </a:solidFill>
                <a:latin typeface="Cooper Black" pitchFamily="18" charset="0"/>
              </a:rPr>
              <a:t>que constituyen </a:t>
            </a:r>
            <a:r>
              <a:rPr lang="es-ES" sz="2800" dirty="0">
                <a:solidFill>
                  <a:schemeClr val="bg1"/>
                </a:solidFill>
                <a:latin typeface="Cooper Black" pitchFamily="18" charset="0"/>
              </a:rPr>
              <a:t>los cimientos no sólo de la dinámica clásica sino también de la física clásica en general. Aunque incluyen ciertas definiciones y en cierto sentido pueden verse como axiomas, Newton afirmó que estaban basadas en observaciones y experimentos cuantitativos; ciertamente no pueden derivarse a partir de otras relaciones más básicas. La demostración de su validez radica en sus predicciones... La validez de esas predicciones fue verificada en todos y cada uno de los casos durante más de dos siglos.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83568" y="404664"/>
            <a:ext cx="7560840" cy="4401205"/>
          </a:xfrm>
          <a:prstGeom prst="rect">
            <a:avLst/>
          </a:prstGeom>
          <a:noFill/>
        </p:spPr>
        <p:txBody>
          <a:bodyPr wrap="square" rtlCol="0">
            <a:spAutoFit/>
          </a:bodyPr>
          <a:lstStyle/>
          <a:p>
            <a:r>
              <a:rPr lang="es-ES" sz="2800" dirty="0" smtClean="0">
                <a:solidFill>
                  <a:schemeClr val="bg1"/>
                </a:solidFill>
                <a:latin typeface="Cooper Black" pitchFamily="18" charset="0"/>
              </a:rPr>
              <a:t>En concreto, la relevancia de estas leyes radica en dos aspectos:</a:t>
            </a:r>
          </a:p>
          <a:p>
            <a:r>
              <a:rPr lang="es-ES" sz="2800" dirty="0" smtClean="0">
                <a:solidFill>
                  <a:schemeClr val="bg1"/>
                </a:solidFill>
                <a:latin typeface="Cooper Black" pitchFamily="18" charset="0"/>
              </a:rPr>
              <a:t>•Por un lado, constituyen, junto con      la transformación de Galileo, la base de la mecánica clásica;</a:t>
            </a:r>
          </a:p>
          <a:p>
            <a:r>
              <a:rPr lang="es-ES" sz="2800" dirty="0" smtClean="0">
                <a:solidFill>
                  <a:schemeClr val="bg1"/>
                </a:solidFill>
                <a:latin typeface="Cooper Black" pitchFamily="18" charset="0"/>
              </a:rPr>
              <a:t>•Por otro, al combinar estas leyes con la ley de la gravitación universal, se pueden deducir y explicar las Leyes de Kepler sobre el movimiento planetario.</a:t>
            </a:r>
          </a:p>
          <a:p>
            <a:endParaRPr lang="es-ES" sz="2800" dirty="0">
              <a:solidFill>
                <a:schemeClr val="bg1"/>
              </a:solidFill>
              <a:latin typeface="Cooper Black" pitchFamily="18" charset="0"/>
            </a:endParaRPr>
          </a:p>
        </p:txBody>
      </p:sp>
      <p:sp>
        <p:nvSpPr>
          <p:cNvPr id="5" name="4 CuadroTexto"/>
          <p:cNvSpPr txBox="1"/>
          <p:nvPr/>
        </p:nvSpPr>
        <p:spPr>
          <a:xfrm>
            <a:off x="755576" y="4365104"/>
            <a:ext cx="6912768" cy="2246769"/>
          </a:xfrm>
          <a:prstGeom prst="rect">
            <a:avLst/>
          </a:prstGeom>
          <a:noFill/>
        </p:spPr>
        <p:txBody>
          <a:bodyPr wrap="square" rtlCol="0">
            <a:spAutoFit/>
          </a:bodyPr>
          <a:lstStyle/>
          <a:p>
            <a:r>
              <a:rPr lang="es-ES" sz="2800" dirty="0">
                <a:solidFill>
                  <a:schemeClr val="bg1"/>
                </a:solidFill>
                <a:latin typeface="Cooper Black" pitchFamily="18" charset="0"/>
              </a:rPr>
              <a:t>Su formulación matemática fue publicada por </a:t>
            </a:r>
            <a:r>
              <a:rPr lang="es-ES" sz="2800" dirty="0" smtClean="0">
                <a:solidFill>
                  <a:schemeClr val="bg1"/>
                </a:solidFill>
                <a:latin typeface="Cooper Black" pitchFamily="18" charset="0"/>
              </a:rPr>
              <a:t>Isaac </a:t>
            </a:r>
            <a:r>
              <a:rPr lang="es-ES" sz="2800" dirty="0">
                <a:solidFill>
                  <a:schemeClr val="bg1"/>
                </a:solidFill>
                <a:latin typeface="Cooper Black" pitchFamily="18" charset="0"/>
              </a:rPr>
              <a:t> </a:t>
            </a:r>
            <a:r>
              <a:rPr lang="es-ES" sz="2800" dirty="0" smtClean="0">
                <a:solidFill>
                  <a:schemeClr val="bg1"/>
                </a:solidFill>
                <a:latin typeface="Cooper Black" pitchFamily="18" charset="0"/>
              </a:rPr>
              <a:t> Newton</a:t>
            </a:r>
            <a:r>
              <a:rPr lang="es-ES" sz="2800" dirty="0">
                <a:solidFill>
                  <a:schemeClr val="bg1"/>
                </a:solidFill>
                <a:latin typeface="Cooper Black" pitchFamily="18" charset="0"/>
              </a:rPr>
              <a:t> en 1687 en su obra </a:t>
            </a:r>
            <a:r>
              <a:rPr lang="es-ES" sz="2800" dirty="0" smtClean="0">
                <a:solidFill>
                  <a:schemeClr val="bg1"/>
                </a:solidFill>
                <a:latin typeface="Cooper Black" pitchFamily="18" charset="0"/>
              </a:rPr>
              <a:t>Philosophiae</a:t>
            </a:r>
            <a:r>
              <a:rPr lang="es-ES" sz="2800" i="1" dirty="0">
                <a:solidFill>
                  <a:schemeClr val="bg1"/>
                </a:solidFill>
                <a:latin typeface="Cooper Black" pitchFamily="18" charset="0"/>
              </a:rPr>
              <a:t> </a:t>
            </a:r>
            <a:r>
              <a:rPr lang="es-ES" sz="2800" i="1" dirty="0" smtClean="0">
                <a:solidFill>
                  <a:schemeClr val="bg1"/>
                </a:solidFill>
                <a:latin typeface="Cooper Black" pitchFamily="18" charset="0"/>
              </a:rPr>
              <a:t>Naturalis Principia Mathematica.</a:t>
            </a:r>
            <a:endParaRPr lang="es-ES" sz="2800" dirty="0">
              <a:solidFill>
                <a:schemeClr val="bg1"/>
              </a:solidFill>
              <a:latin typeface="Cooper Black"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51520" y="1052736"/>
            <a:ext cx="8604448" cy="5262979"/>
          </a:xfrm>
          <a:prstGeom prst="rect">
            <a:avLst/>
          </a:prstGeom>
          <a:noFill/>
        </p:spPr>
        <p:txBody>
          <a:bodyPr wrap="square" rtlCol="0">
            <a:spAutoFit/>
          </a:bodyPr>
          <a:lstStyle/>
          <a:p>
            <a:r>
              <a:rPr lang="es-ES" sz="2800" dirty="0">
                <a:solidFill>
                  <a:schemeClr val="bg1"/>
                </a:solidFill>
                <a:latin typeface="Cooper Black" pitchFamily="18" charset="0"/>
              </a:rPr>
              <a:t>La base teórica que permitió a Newton establecer sus leyes está también precisada en sus </a:t>
            </a:r>
            <a:r>
              <a:rPr lang="es-ES" sz="2800" i="1" dirty="0">
                <a:solidFill>
                  <a:schemeClr val="bg1"/>
                </a:solidFill>
                <a:latin typeface="Cooper Black" pitchFamily="18" charset="0"/>
              </a:rPr>
              <a:t>Philosophiae naturalis principia </a:t>
            </a:r>
            <a:r>
              <a:rPr lang="es-ES" sz="2800" i="1" dirty="0" smtClean="0">
                <a:solidFill>
                  <a:schemeClr val="bg1"/>
                </a:solidFill>
                <a:latin typeface="Cooper Black" pitchFamily="18" charset="0"/>
              </a:rPr>
              <a:t>mathematica</a:t>
            </a:r>
            <a:r>
              <a:rPr lang="es-ES" sz="2800" dirty="0" smtClean="0">
                <a:solidFill>
                  <a:schemeClr val="bg1"/>
                </a:solidFill>
                <a:latin typeface="Cooper Black" pitchFamily="18" charset="0"/>
              </a:rPr>
              <a:t>.</a:t>
            </a:r>
            <a:endParaRPr lang="es-ES" sz="2800" dirty="0">
              <a:solidFill>
                <a:schemeClr val="bg1"/>
              </a:solidFill>
              <a:latin typeface="Cooper Black" pitchFamily="18" charset="0"/>
            </a:endParaRPr>
          </a:p>
          <a:p>
            <a:r>
              <a:rPr lang="es-ES" sz="2800" dirty="0">
                <a:solidFill>
                  <a:schemeClr val="bg1"/>
                </a:solidFill>
                <a:latin typeface="Cooper Black" pitchFamily="18" charset="0"/>
              </a:rPr>
              <a:t>El primer concepto que maneja es el de </a:t>
            </a:r>
            <a:r>
              <a:rPr lang="es-ES" sz="2800" i="1" dirty="0" smtClean="0">
                <a:solidFill>
                  <a:schemeClr val="bg1"/>
                </a:solidFill>
                <a:latin typeface="Cooper Black" pitchFamily="18" charset="0"/>
              </a:rPr>
              <a:t>masa</a:t>
            </a:r>
            <a:r>
              <a:rPr lang="es-ES" sz="2800" dirty="0" smtClean="0">
                <a:solidFill>
                  <a:schemeClr val="bg1"/>
                </a:solidFill>
                <a:latin typeface="Cooper Black" pitchFamily="18" charset="0"/>
              </a:rPr>
              <a:t>, </a:t>
            </a:r>
            <a:r>
              <a:rPr lang="es-ES" sz="2800" dirty="0">
                <a:solidFill>
                  <a:schemeClr val="bg1"/>
                </a:solidFill>
                <a:latin typeface="Cooper Black" pitchFamily="18" charset="0"/>
              </a:rPr>
              <a:t>que identifica con "cantidad de materia". La importancia de esta precisión está en que permite prescindir de toda cualidad que no sea física-matemática a la hora de tratar la dinámica de los cuerpos. Con todo, utiliza la idea de </a:t>
            </a:r>
            <a:r>
              <a:rPr lang="es-ES" sz="2800" dirty="0" smtClean="0">
                <a:solidFill>
                  <a:schemeClr val="bg1"/>
                </a:solidFill>
                <a:latin typeface="Cooper Black" pitchFamily="18" charset="0"/>
              </a:rPr>
              <a:t>éter para </a:t>
            </a:r>
            <a:r>
              <a:rPr lang="es-ES" sz="2800" dirty="0">
                <a:solidFill>
                  <a:schemeClr val="bg1"/>
                </a:solidFill>
                <a:latin typeface="Cooper Black" pitchFamily="18" charset="0"/>
              </a:rPr>
              <a:t>poder mecanizar todo aquello no reducible a su concepto de </a:t>
            </a:r>
            <a:r>
              <a:rPr lang="es-ES" sz="2800" i="1" dirty="0">
                <a:solidFill>
                  <a:schemeClr val="bg1"/>
                </a:solidFill>
                <a:latin typeface="Cooper Black" pitchFamily="18" charset="0"/>
              </a:rPr>
              <a:t>masa</a:t>
            </a:r>
            <a:r>
              <a:rPr lang="es-ES" sz="2800" dirty="0">
                <a:solidFill>
                  <a:schemeClr val="bg1"/>
                </a:solidFill>
                <a:latin typeface="Cooper Black" pitchFamily="18" charset="0"/>
              </a:rPr>
              <a:t>.</a:t>
            </a:r>
          </a:p>
        </p:txBody>
      </p:sp>
      <p:sp>
        <p:nvSpPr>
          <p:cNvPr id="5" name="4 CuadroTexto"/>
          <p:cNvSpPr txBox="1"/>
          <p:nvPr/>
        </p:nvSpPr>
        <p:spPr>
          <a:xfrm>
            <a:off x="467544" y="260648"/>
            <a:ext cx="8199873" cy="646331"/>
          </a:xfrm>
          <a:prstGeom prst="rect">
            <a:avLst/>
          </a:prstGeom>
          <a:noFill/>
        </p:spPr>
        <p:txBody>
          <a:bodyPr wrap="none" rtlCol="0">
            <a:spAutoFit/>
          </a:bodyPr>
          <a:lstStyle/>
          <a:p>
            <a:pPr algn="ctr"/>
            <a:r>
              <a:rPr lang="es-ES" sz="3600" dirty="0">
                <a:solidFill>
                  <a:schemeClr val="accent2">
                    <a:lumMod val="60000"/>
                    <a:lumOff val="40000"/>
                  </a:schemeClr>
                </a:solidFill>
                <a:latin typeface="Cooper Black" pitchFamily="18" charset="0"/>
              </a:rPr>
              <a:t>Fundamentos teóricos de las </a:t>
            </a:r>
            <a:r>
              <a:rPr lang="es-ES" sz="3600" dirty="0" smtClean="0">
                <a:solidFill>
                  <a:schemeClr val="accent2">
                    <a:lumMod val="60000"/>
                    <a:lumOff val="40000"/>
                  </a:schemeClr>
                </a:solidFill>
                <a:latin typeface="Cooper Black" pitchFamily="18" charset="0"/>
              </a:rPr>
              <a:t>leyes:</a:t>
            </a:r>
            <a:endParaRPr lang="es-ES" sz="3600" dirty="0">
              <a:solidFill>
                <a:schemeClr val="accent2">
                  <a:lumMod val="60000"/>
                  <a:lumOff val="40000"/>
                </a:schemeClr>
              </a:solidFill>
              <a:latin typeface="Cooper Black"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plus(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Archivo:LeyesNewton.jpg"/>
          <p:cNvPicPr>
            <a:picLocks noChangeAspect="1" noChangeArrowheads="1"/>
          </p:cNvPicPr>
          <p:nvPr/>
        </p:nvPicPr>
        <p:blipFill>
          <a:blip r:embed="rId2" cstate="print"/>
          <a:srcRect/>
          <a:stretch>
            <a:fillRect/>
          </a:stretch>
        </p:blipFill>
        <p:spPr bwMode="auto">
          <a:xfrm>
            <a:off x="2051720" y="188640"/>
            <a:ext cx="5400600" cy="666936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dissolve">
                                      <p:cBhvr>
                                        <p:cTn id="7"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547664" y="836712"/>
          <a:ext cx="6264696" cy="5184574"/>
        </p:xfrm>
        <a:graphic>
          <a:graphicData uri="http://schemas.openxmlformats.org/drawingml/2006/table">
            <a:tbl>
              <a:tblPr/>
              <a:tblGrid>
                <a:gridCol w="3132348"/>
                <a:gridCol w="3132348"/>
              </a:tblGrid>
              <a:tr h="1631207">
                <a:tc>
                  <a:txBody>
                    <a:bodyPr/>
                    <a:lstStyle/>
                    <a:p>
                      <a:pPr algn="just" fontAlgn="base"/>
                      <a:r>
                        <a:rPr lang="es-ES" sz="1600" b="1" cap="small" dirty="0" smtClean="0">
                          <a:solidFill>
                            <a:schemeClr val="accent2">
                              <a:lumMod val="60000"/>
                              <a:lumOff val="40000"/>
                            </a:schemeClr>
                          </a:solidFill>
                          <a:latin typeface="Cooper Black" pitchFamily="18" charset="0"/>
                        </a:rPr>
                        <a:t>Primera Ley o Ley de Inercia</a:t>
                      </a:r>
                      <a:endParaRPr lang="es-ES" sz="1600" b="1" cap="small" dirty="0">
                        <a:solidFill>
                          <a:schemeClr val="accent2">
                            <a:lumMod val="60000"/>
                            <a:lumOff val="40000"/>
                          </a:schemeClr>
                        </a:solidFill>
                        <a:latin typeface="Cooper Black" pitchFamily="18" charset="0"/>
                      </a:endParaRPr>
                    </a:p>
                  </a:txBody>
                  <a:tcPr marL="229050" marR="229050" marT="49082" marB="49082" anchor="ctr">
                    <a:lnL w="9525" cap="flat" cmpd="sng" algn="ctr">
                      <a:solidFill>
                        <a:srgbClr val="501F7B"/>
                      </a:solidFill>
                      <a:prstDash val="solid"/>
                      <a:round/>
                      <a:headEnd type="none" w="med" len="med"/>
                      <a:tailEnd type="none" w="med" len="med"/>
                    </a:lnL>
                    <a:lnR w="9525" cap="flat" cmpd="sng" algn="ctr">
                      <a:solidFill>
                        <a:srgbClr val="501F7B"/>
                      </a:solidFill>
                      <a:prstDash val="solid"/>
                      <a:round/>
                      <a:headEnd type="none" w="med" len="med"/>
                      <a:tailEnd type="none" w="med" len="med"/>
                    </a:lnR>
                    <a:lnT w="9525" cap="flat" cmpd="sng" algn="ctr">
                      <a:solidFill>
                        <a:srgbClr val="501F7B"/>
                      </a:solidFill>
                      <a:prstDash val="solid"/>
                      <a:round/>
                      <a:headEnd type="none" w="med" len="med"/>
                      <a:tailEnd type="none" w="med" len="med"/>
                    </a:lnT>
                    <a:lnB w="9525" cap="flat" cmpd="sng" algn="ctr">
                      <a:solidFill>
                        <a:srgbClr val="D01D7B"/>
                      </a:solidFill>
                      <a:prstDash val="solid"/>
                      <a:round/>
                      <a:headEnd type="none" w="med" len="med"/>
                      <a:tailEnd type="none" w="med" len="med"/>
                    </a:lnB>
                  </a:tcPr>
                </a:tc>
                <a:tc>
                  <a:txBody>
                    <a:bodyPr/>
                    <a:lstStyle/>
                    <a:p>
                      <a:pPr algn="just" fontAlgn="base"/>
                      <a:r>
                        <a:rPr lang="es-ES" sz="1600" b="0" dirty="0" smtClean="0">
                          <a:solidFill>
                            <a:schemeClr val="bg1"/>
                          </a:solidFill>
                          <a:latin typeface="Cooper Black" pitchFamily="18" charset="0"/>
                        </a:rPr>
                        <a:t>Todo cuerpo permanece en su estado de reposo o de movimiento rectilíneo uniforme a menos que otros cuerpos actúen sobre él.</a:t>
                      </a:r>
                      <a:endParaRPr lang="es-ES" sz="1600" b="0" dirty="0">
                        <a:solidFill>
                          <a:schemeClr val="bg1"/>
                        </a:solidFill>
                        <a:latin typeface="Cooper Black" pitchFamily="18" charset="0"/>
                      </a:endParaRPr>
                    </a:p>
                  </a:txBody>
                  <a:tcPr marL="229050" marR="229050" marT="49082" marB="49082">
                    <a:lnL w="9525" cap="flat" cmpd="sng" algn="ctr">
                      <a:solidFill>
                        <a:srgbClr val="501F7B"/>
                      </a:solidFill>
                      <a:prstDash val="solid"/>
                      <a:round/>
                      <a:headEnd type="none" w="med" len="med"/>
                      <a:tailEnd type="none" w="med" len="med"/>
                    </a:lnL>
                    <a:lnR w="9525" cap="flat" cmpd="sng" algn="ctr">
                      <a:solidFill>
                        <a:srgbClr val="501F7B"/>
                      </a:solidFill>
                      <a:prstDash val="solid"/>
                      <a:round/>
                      <a:headEnd type="none" w="med" len="med"/>
                      <a:tailEnd type="none" w="med" len="med"/>
                    </a:lnR>
                    <a:lnT w="9525" cap="flat" cmpd="sng" algn="ctr">
                      <a:solidFill>
                        <a:srgbClr val="501F7B"/>
                      </a:solidFill>
                      <a:prstDash val="solid"/>
                      <a:round/>
                      <a:headEnd type="none" w="med" len="med"/>
                      <a:tailEnd type="none" w="med" len="med"/>
                    </a:lnT>
                    <a:lnB w="9525" cap="flat" cmpd="sng" algn="ctr">
                      <a:solidFill>
                        <a:srgbClr val="D01D7B"/>
                      </a:solidFill>
                      <a:prstDash val="solid"/>
                      <a:round/>
                      <a:headEnd type="none" w="med" len="med"/>
                      <a:tailEnd type="none" w="med" len="med"/>
                    </a:lnB>
                  </a:tcPr>
                </a:tc>
              </a:tr>
              <a:tr h="1431921">
                <a:tc>
                  <a:txBody>
                    <a:bodyPr/>
                    <a:lstStyle/>
                    <a:p>
                      <a:pPr algn="just" fontAlgn="base"/>
                      <a:r>
                        <a:rPr lang="es-ES" sz="1600" b="1" cap="small" dirty="0">
                          <a:solidFill>
                            <a:schemeClr val="accent2">
                              <a:lumMod val="60000"/>
                              <a:lumOff val="40000"/>
                            </a:schemeClr>
                          </a:solidFill>
                          <a:latin typeface="Cooper Black" pitchFamily="18" charset="0"/>
                        </a:rPr>
                        <a:t>Segunda ley o Principio Fundamental de la Dinámica</a:t>
                      </a:r>
                    </a:p>
                  </a:txBody>
                  <a:tcPr marL="229050" marR="229050" marT="49082" marB="49082" anchor="ctr">
                    <a:lnL w="9525" cap="flat" cmpd="sng" algn="ctr">
                      <a:solidFill>
                        <a:srgbClr val="D01D7B"/>
                      </a:solidFill>
                      <a:prstDash val="solid"/>
                      <a:round/>
                      <a:headEnd type="none" w="med" len="med"/>
                      <a:tailEnd type="none" w="med" len="med"/>
                    </a:lnL>
                    <a:lnR w="9525" cap="flat" cmpd="sng" algn="ctr">
                      <a:solidFill>
                        <a:srgbClr val="D01D7B"/>
                      </a:solidFill>
                      <a:prstDash val="solid"/>
                      <a:round/>
                      <a:headEnd type="none" w="med" len="med"/>
                      <a:tailEnd type="none" w="med" len="med"/>
                    </a:lnR>
                    <a:lnT w="9525" cap="flat" cmpd="sng" algn="ctr">
                      <a:solidFill>
                        <a:srgbClr val="D01D7B"/>
                      </a:solidFill>
                      <a:prstDash val="solid"/>
                      <a:round/>
                      <a:headEnd type="none" w="med" len="med"/>
                      <a:tailEnd type="none" w="med" len="med"/>
                    </a:lnT>
                    <a:lnB w="9525" cap="flat" cmpd="sng" algn="ctr">
                      <a:solidFill>
                        <a:srgbClr val="E01F7B"/>
                      </a:solidFill>
                      <a:prstDash val="solid"/>
                      <a:round/>
                      <a:headEnd type="none" w="med" len="med"/>
                      <a:tailEnd type="none" w="med" len="med"/>
                    </a:lnB>
                  </a:tcPr>
                </a:tc>
                <a:tc>
                  <a:txBody>
                    <a:bodyPr/>
                    <a:lstStyle/>
                    <a:p>
                      <a:pPr algn="l" fontAlgn="base"/>
                      <a:r>
                        <a:rPr lang="es-ES" sz="1600" b="0" dirty="0">
                          <a:solidFill>
                            <a:schemeClr val="bg1"/>
                          </a:solidFill>
                          <a:latin typeface="Cooper Black" pitchFamily="18" charset="0"/>
                        </a:rPr>
                        <a:t>La fuerza que actúa sobre un cuerpo es directamente proporcional a su aceleración.</a:t>
                      </a:r>
                    </a:p>
                  </a:txBody>
                  <a:tcPr marL="229050" marR="229050" marT="49082" marB="49082">
                    <a:lnL w="9525" cap="flat" cmpd="sng" algn="ctr">
                      <a:solidFill>
                        <a:srgbClr val="D01D7B"/>
                      </a:solidFill>
                      <a:prstDash val="solid"/>
                      <a:round/>
                      <a:headEnd type="none" w="med" len="med"/>
                      <a:tailEnd type="none" w="med" len="med"/>
                    </a:lnL>
                    <a:lnR w="9525" cap="flat" cmpd="sng" algn="ctr">
                      <a:solidFill>
                        <a:srgbClr val="D01D7B"/>
                      </a:solidFill>
                      <a:prstDash val="solid"/>
                      <a:round/>
                      <a:headEnd type="none" w="med" len="med"/>
                      <a:tailEnd type="none" w="med" len="med"/>
                    </a:lnR>
                    <a:lnT w="9525" cap="flat" cmpd="sng" algn="ctr">
                      <a:solidFill>
                        <a:srgbClr val="D01D7B"/>
                      </a:solidFill>
                      <a:prstDash val="solid"/>
                      <a:round/>
                      <a:headEnd type="none" w="med" len="med"/>
                      <a:tailEnd type="none" w="med" len="med"/>
                    </a:lnT>
                    <a:lnB w="9525" cap="flat" cmpd="sng" algn="ctr">
                      <a:solidFill>
                        <a:srgbClr val="80C47C"/>
                      </a:solidFill>
                      <a:prstDash val="solid"/>
                      <a:round/>
                      <a:headEnd type="none" w="med" len="med"/>
                      <a:tailEnd type="none" w="med" len="med"/>
                    </a:lnB>
                  </a:tcPr>
                </a:tc>
              </a:tr>
              <a:tr h="2121446">
                <a:tc>
                  <a:txBody>
                    <a:bodyPr/>
                    <a:lstStyle/>
                    <a:p>
                      <a:pPr algn="just" fontAlgn="base"/>
                      <a:r>
                        <a:rPr lang="es-ES" sz="1600" b="1" cap="small" dirty="0">
                          <a:solidFill>
                            <a:schemeClr val="accent2">
                              <a:lumMod val="60000"/>
                              <a:lumOff val="40000"/>
                            </a:schemeClr>
                          </a:solidFill>
                          <a:latin typeface="Cooper Black" pitchFamily="18" charset="0"/>
                        </a:rPr>
                        <a:t>Tercera ley o Principio de acción-reacción</a:t>
                      </a:r>
                    </a:p>
                  </a:txBody>
                  <a:tcPr marL="229050" marR="229050" marT="49082" marB="49082" anchor="ctr">
                    <a:lnL w="9525" cap="flat" cmpd="sng" algn="ctr">
                      <a:solidFill>
                        <a:srgbClr val="E01F7B"/>
                      </a:solidFill>
                      <a:prstDash val="solid"/>
                      <a:round/>
                      <a:headEnd type="none" w="med" len="med"/>
                      <a:tailEnd type="none" w="med" len="med"/>
                    </a:lnL>
                    <a:lnR w="9525" cap="flat" cmpd="sng" algn="ctr">
                      <a:solidFill>
                        <a:srgbClr val="80C47C"/>
                      </a:solidFill>
                      <a:prstDash val="solid"/>
                      <a:round/>
                      <a:headEnd type="none" w="med" len="med"/>
                      <a:tailEnd type="none" w="med" len="med"/>
                    </a:lnR>
                    <a:lnT w="9525" cap="flat" cmpd="sng" algn="ctr">
                      <a:solidFill>
                        <a:srgbClr val="E01F7B"/>
                      </a:solidFill>
                      <a:prstDash val="solid"/>
                      <a:round/>
                      <a:headEnd type="none" w="med" len="med"/>
                      <a:tailEnd type="none" w="med" len="med"/>
                    </a:lnT>
                    <a:lnB w="9525" cap="flat" cmpd="sng" algn="ctr">
                      <a:solidFill>
                        <a:srgbClr val="E01F7B"/>
                      </a:solidFill>
                      <a:prstDash val="solid"/>
                      <a:round/>
                      <a:headEnd type="none" w="med" len="med"/>
                      <a:tailEnd type="none" w="med" len="med"/>
                    </a:lnB>
                  </a:tcPr>
                </a:tc>
                <a:tc>
                  <a:txBody>
                    <a:bodyPr/>
                    <a:lstStyle/>
                    <a:p>
                      <a:pPr algn="just" fontAlgn="base"/>
                      <a:r>
                        <a:rPr lang="es-ES" sz="1600" b="0" dirty="0">
                          <a:solidFill>
                            <a:schemeClr val="bg1"/>
                          </a:solidFill>
                          <a:latin typeface="Cooper Black" pitchFamily="18" charset="0"/>
                        </a:rPr>
                        <a:t>Cuando un cuerpo ejerce una fuerza sobre otro, éste ejerce sobre el primero una fuerza igual y de sentido opuesto.</a:t>
                      </a:r>
                    </a:p>
                  </a:txBody>
                  <a:tcPr marL="229050" marR="229050" marT="49082" marB="49082">
                    <a:lnL w="9525" cap="flat" cmpd="sng" algn="ctr">
                      <a:solidFill>
                        <a:srgbClr val="80C47C"/>
                      </a:solidFill>
                      <a:prstDash val="solid"/>
                      <a:round/>
                      <a:headEnd type="none" w="med" len="med"/>
                      <a:tailEnd type="none" w="med" len="med"/>
                    </a:lnL>
                    <a:lnR w="9525" cap="flat" cmpd="sng" algn="ctr">
                      <a:solidFill>
                        <a:srgbClr val="80C47C"/>
                      </a:solidFill>
                      <a:prstDash val="solid"/>
                      <a:round/>
                      <a:headEnd type="none" w="med" len="med"/>
                      <a:tailEnd type="none" w="med" len="med"/>
                    </a:lnR>
                    <a:lnT w="9525" cap="flat" cmpd="sng" algn="ctr">
                      <a:solidFill>
                        <a:srgbClr val="80C47C"/>
                      </a:solidFill>
                      <a:prstDash val="solid"/>
                      <a:round/>
                      <a:headEnd type="none" w="med" len="med"/>
                      <a:tailEnd type="none" w="med" len="med"/>
                    </a:lnT>
                    <a:lnB w="9525" cap="flat" cmpd="sng" algn="ctr">
                      <a:solidFill>
                        <a:srgbClr val="80C47C"/>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51520" y="260648"/>
            <a:ext cx="8529217" cy="1077218"/>
          </a:xfrm>
          <a:prstGeom prst="rect">
            <a:avLst/>
          </a:prstGeom>
          <a:noFill/>
        </p:spPr>
        <p:txBody>
          <a:bodyPr wrap="square" rtlCol="0">
            <a:spAutoFit/>
          </a:bodyPr>
          <a:lstStyle/>
          <a:p>
            <a:pPr algn="ctr"/>
            <a:r>
              <a:rPr lang="es-ES" sz="3200" b="1" dirty="0">
                <a:solidFill>
                  <a:schemeClr val="accent2">
                    <a:lumMod val="60000"/>
                    <a:lumOff val="40000"/>
                  </a:schemeClr>
                </a:solidFill>
                <a:latin typeface="Cooper Black" pitchFamily="18" charset="0"/>
              </a:rPr>
              <a:t>Primera ley de Newton </a:t>
            </a:r>
            <a:endParaRPr lang="es-ES" sz="3200" b="1" dirty="0" smtClean="0">
              <a:solidFill>
                <a:schemeClr val="accent2">
                  <a:lumMod val="60000"/>
                  <a:lumOff val="40000"/>
                </a:schemeClr>
              </a:solidFill>
              <a:latin typeface="Cooper Black" pitchFamily="18" charset="0"/>
            </a:endParaRPr>
          </a:p>
          <a:p>
            <a:pPr algn="ctr"/>
            <a:r>
              <a:rPr lang="es-ES" sz="3200" b="1" dirty="0" smtClean="0">
                <a:solidFill>
                  <a:schemeClr val="accent2">
                    <a:lumMod val="60000"/>
                    <a:lumOff val="40000"/>
                  </a:schemeClr>
                </a:solidFill>
                <a:latin typeface="Cooper Black" pitchFamily="18" charset="0"/>
              </a:rPr>
              <a:t>o Ley de la inercia:</a:t>
            </a:r>
            <a:endParaRPr lang="es-ES" sz="3200" b="1" dirty="0">
              <a:solidFill>
                <a:schemeClr val="accent2">
                  <a:lumMod val="60000"/>
                  <a:lumOff val="40000"/>
                </a:schemeClr>
              </a:solidFill>
              <a:latin typeface="Cooper Black" pitchFamily="18" charset="0"/>
            </a:endParaRPr>
          </a:p>
        </p:txBody>
      </p:sp>
      <p:sp>
        <p:nvSpPr>
          <p:cNvPr id="5" name="4 CuadroTexto"/>
          <p:cNvSpPr txBox="1"/>
          <p:nvPr/>
        </p:nvSpPr>
        <p:spPr>
          <a:xfrm>
            <a:off x="467544" y="1484784"/>
            <a:ext cx="8352928" cy="3970318"/>
          </a:xfrm>
          <a:prstGeom prst="rect">
            <a:avLst/>
          </a:prstGeom>
          <a:noFill/>
        </p:spPr>
        <p:txBody>
          <a:bodyPr wrap="square" rtlCol="0">
            <a:spAutoFit/>
          </a:bodyPr>
          <a:lstStyle/>
          <a:p>
            <a:r>
              <a:rPr lang="es-ES" sz="2800" dirty="0" smtClean="0">
                <a:solidFill>
                  <a:schemeClr val="bg1"/>
                </a:solidFill>
                <a:latin typeface="Cooper Black" pitchFamily="18" charset="0"/>
              </a:rPr>
              <a:t>La primera ley del movimiento rebate la idea aristotélica de que un cuerpo sólo puede mantenerse en movimiento si se le aplica una fuerza. Newton expone que: Todo cuerpo persevera en su estado de reposo o movimiento uniforme y rectilíneo a no ser que sea obligado a cambiar su estado por fuerzas impresas sobre él.</a:t>
            </a:r>
          </a:p>
          <a:p>
            <a:endParaRPr lang="es-ES" sz="2800" dirty="0">
              <a:solidFill>
                <a:schemeClr val="bg1"/>
              </a:solidFill>
              <a:latin typeface="Cooper Black"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23528" y="302359"/>
            <a:ext cx="8496944" cy="6555641"/>
          </a:xfrm>
          <a:prstGeom prst="rect">
            <a:avLst/>
          </a:prstGeom>
          <a:noFill/>
        </p:spPr>
        <p:txBody>
          <a:bodyPr wrap="square" rtlCol="0">
            <a:spAutoFit/>
          </a:bodyPr>
          <a:lstStyle/>
          <a:p>
            <a:r>
              <a:rPr lang="es-ES" sz="2800" dirty="0">
                <a:solidFill>
                  <a:schemeClr val="bg1"/>
                </a:solidFill>
                <a:latin typeface="Cooper Black" pitchFamily="18" charset="0"/>
              </a:rPr>
              <a:t>Esta ley postula, por tanto, que un cuerpo no puede cambiar por sí solo su estado inicial, ya sea en reposo o en movimiento </a:t>
            </a:r>
            <a:r>
              <a:rPr lang="es-ES" sz="2800" dirty="0" smtClean="0">
                <a:solidFill>
                  <a:schemeClr val="bg1"/>
                </a:solidFill>
                <a:latin typeface="Cooper Black" pitchFamily="18" charset="0"/>
              </a:rPr>
              <a:t>rectilíneo uniforme, </a:t>
            </a:r>
            <a:r>
              <a:rPr lang="es-ES" sz="2800" dirty="0">
                <a:solidFill>
                  <a:schemeClr val="bg1"/>
                </a:solidFill>
                <a:latin typeface="Cooper Black" pitchFamily="18" charset="0"/>
              </a:rPr>
              <a:t>a menos que se aplique una fuerza o una serie de fuerzas cuyo resultante no sea nulo sobre él. Newton toma en cuenta, así, el que los cuerpos en movimiento están sometidos constantemente a fuerzas de roce o fricción, que los frena de forma progresiva, algo novedoso respecto de concepciones anteriores que entendían que el movimiento o la detención de un cuerpo se debía exclusivamente a si se ejercía sobre ellos una fuerza, pero nunca entendiendo como esta a la fricción.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TotalTime>
  <Words>819</Words>
  <Application>Microsoft Office PowerPoint</Application>
  <PresentationFormat>Presentación en pantalla (4:3)</PresentationFormat>
  <Paragraphs>46</Paragraphs>
  <Slides>21</Slides>
  <Notes>0</Notes>
  <HiddenSlides>0</HiddenSlides>
  <MMClips>0</MMClips>
  <ScaleCrop>false</ScaleCrop>
  <HeadingPairs>
    <vt:vector size="4" baseType="variant">
      <vt:variant>
        <vt:lpstr>Tema</vt:lpstr>
      </vt:variant>
      <vt:variant>
        <vt:i4>1</vt:i4>
      </vt:variant>
      <vt:variant>
        <vt:lpstr>Títulos de diapositiva</vt:lpstr>
      </vt:variant>
      <vt:variant>
        <vt:i4>21</vt:i4>
      </vt:variant>
    </vt:vector>
  </HeadingPairs>
  <TitlesOfParts>
    <vt:vector size="22"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EDWIN PTE</dc:creator>
  <cp:lastModifiedBy>EDWIN PTE</cp:lastModifiedBy>
  <cp:revision>17</cp:revision>
  <dcterms:created xsi:type="dcterms:W3CDTF">2011-09-23T02:01:21Z</dcterms:created>
  <dcterms:modified xsi:type="dcterms:W3CDTF">2011-09-23T04:51:52Z</dcterms:modified>
</cp:coreProperties>
</file>